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charts/chart2.xml" ContentType="application/vnd.openxmlformats-officedocument.drawingml.chart+xml"/>
  <Override PartName="/ppt/notesSlides/notesSlide3.xml" ContentType="application/vnd.openxmlformats-officedocument.presentationml.notesSlide+xml"/>
  <Override PartName="/ppt/charts/chart3.xml" ContentType="application/vnd.openxmlformats-officedocument.drawingml.chart+xml"/>
  <Override PartName="/ppt/notesSlides/notesSlide4.xml" ContentType="application/vnd.openxmlformats-officedocument.presentationml.notesSlide+xml"/>
  <Override PartName="/ppt/charts/chart4.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2" r:id="rId2"/>
    <p:sldId id="265" r:id="rId3"/>
    <p:sldId id="269" r:id="rId4"/>
    <p:sldId id="270" r:id="rId5"/>
    <p:sldId id="271" r:id="rId6"/>
    <p:sldId id="272" r:id="rId7"/>
    <p:sldId id="273" r:id="rId8"/>
    <p:sldId id="268" r:id="rId9"/>
    <p:sldId id="274" r:id="rId10"/>
    <p:sldId id="275" r:id="rId11"/>
    <p:sldId id="276" r:id="rId12"/>
    <p:sldId id="277" r:id="rId13"/>
    <p:sldId id="278" r:id="rId14"/>
    <p:sldId id="279" r:id="rId15"/>
    <p:sldId id="280" r:id="rId16"/>
    <p:sldId id="281" r:id="rId17"/>
    <p:sldId id="282" r:id="rId18"/>
    <p:sldId id="283" r:id="rId19"/>
    <p:sldId id="28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329" autoAdjust="0"/>
  </p:normalViewPr>
  <p:slideViewPr>
    <p:cSldViewPr snapToGrid="0">
      <p:cViewPr varScale="1">
        <p:scale>
          <a:sx n="75" d="100"/>
          <a:sy n="75" d="100"/>
        </p:scale>
        <p:origin x="974" y="43"/>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8" d="100"/>
          <a:sy n="88" d="100"/>
        </p:scale>
        <p:origin x="-2928"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uyao%20Chen\Desktop\FINAL.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uyao%20Chen\OneDrive\&#20844;&#24320;\MonthlyTrip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Luyao%20Chen\Desktop\FINAL.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Luyao%20Chen\Desktop\FINA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1" i="0" u="none" strike="noStrike" kern="1200" spc="0" baseline="0">
                <a:solidFill>
                  <a:schemeClr val="tx1">
                    <a:lumMod val="65000"/>
                    <a:lumOff val="35000"/>
                  </a:schemeClr>
                </a:solidFill>
                <a:latin typeface="+mn-lt"/>
                <a:ea typeface="+mn-ea"/>
                <a:cs typeface="+mn-cs"/>
              </a:defRPr>
            </a:pPr>
            <a:r>
              <a:rPr lang="en-US" altLang="zh-CN" b="1"/>
              <a:t>Number</a:t>
            </a:r>
            <a:r>
              <a:rPr lang="en-US" altLang="zh-CN" b="1" baseline="0"/>
              <a:t> of cars/bikes for each kind of services </a:t>
            </a:r>
            <a:endParaRPr lang="zh-CN" b="1"/>
          </a:p>
        </c:rich>
      </c:tx>
      <c:overlay val="0"/>
      <c:spPr>
        <a:noFill/>
        <a:ln>
          <a:noFill/>
        </a:ln>
        <a:effectLst/>
      </c:spPr>
    </c:title>
    <c:autoTitleDeleted val="0"/>
    <c:plotArea>
      <c:layout>
        <c:manualLayout>
          <c:layoutTarget val="inner"/>
          <c:xMode val="edge"/>
          <c:yMode val="edge"/>
          <c:x val="0.110305050541451"/>
          <c:y val="0.147718840970921"/>
          <c:w val="0.88969494945854899"/>
          <c:h val="0.77804092940542102"/>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Sheet2!$A$1:$A$4</c:f>
              <c:strCache>
                <c:ptCount val="4"/>
                <c:pt idx="0">
                  <c:v>Car2go</c:v>
                </c:pt>
                <c:pt idx="1">
                  <c:v>Yellow Taxi</c:v>
                </c:pt>
                <c:pt idx="2">
                  <c:v>CityBike </c:v>
                </c:pt>
                <c:pt idx="3">
                  <c:v>Uber &amp; Lyft</c:v>
                </c:pt>
              </c:strCache>
            </c:strRef>
          </c:cat>
          <c:val>
            <c:numRef>
              <c:f>Sheet2!$B$1:$B$4</c:f>
              <c:numCache>
                <c:formatCode>#,##0</c:formatCode>
                <c:ptCount val="4"/>
                <c:pt idx="0" formatCode="General">
                  <c:v>550</c:v>
                </c:pt>
                <c:pt idx="1">
                  <c:v>13587</c:v>
                </c:pt>
                <c:pt idx="2" formatCode="General">
                  <c:v>10000</c:v>
                </c:pt>
                <c:pt idx="3">
                  <c:v>63000</c:v>
                </c:pt>
              </c:numCache>
            </c:numRef>
          </c:val>
          <c:extLst>
            <c:ext xmlns:c16="http://schemas.microsoft.com/office/drawing/2014/chart" uri="{C3380CC4-5D6E-409C-BE32-E72D297353CC}">
              <c16:uniqueId val="{00000000-9A93-47B9-ADCB-0D67E49A89B1}"/>
            </c:ext>
          </c:extLst>
        </c:ser>
        <c:dLbls>
          <c:dLblPos val="outEnd"/>
          <c:showLegendKey val="0"/>
          <c:showVal val="1"/>
          <c:showCatName val="0"/>
          <c:showSerName val="0"/>
          <c:showPercent val="0"/>
          <c:showBubbleSize val="0"/>
        </c:dLbls>
        <c:gapWidth val="219"/>
        <c:overlap val="-27"/>
        <c:axId val="2147048104"/>
        <c:axId val="-2122176680"/>
      </c:barChart>
      <c:catAx>
        <c:axId val="2147048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22176680"/>
        <c:crosses val="autoZero"/>
        <c:auto val="1"/>
        <c:lblAlgn val="ctr"/>
        <c:lblOffset val="100"/>
        <c:noMultiLvlLbl val="0"/>
      </c:catAx>
      <c:valAx>
        <c:axId val="-2122176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47048104"/>
        <c:crosses val="autoZero"/>
        <c:crossBetween val="between"/>
      </c:valAx>
      <c:spPr>
        <a:noFill/>
        <a:ln>
          <a:noFill/>
        </a:ln>
        <a:effectLst/>
      </c:spPr>
    </c:plotArea>
    <c:plotVisOnly val="1"/>
    <c:dispBlanksAs val="gap"/>
    <c:showDLblsOverMax val="0"/>
  </c:chart>
  <c:spPr>
    <a:noFill/>
    <a:ln>
      <a:noFill/>
    </a:ln>
    <a:effectLst/>
  </c:spPr>
  <c:txPr>
    <a:bodyPr/>
    <a:lstStyle/>
    <a:p>
      <a:pPr>
        <a:defRPr sz="16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altLang="zh-CN" sz="1800"/>
              <a:t>NYC Transportation Exploration </a:t>
            </a:r>
            <a:r>
              <a:rPr lang="en-US" altLang="zh-CN" sz="1800" baseline="0"/>
              <a:t> </a:t>
            </a:r>
            <a:endParaRPr lang="zh-CN" sz="1800"/>
          </a:p>
        </c:rich>
      </c:tx>
      <c:overlay val="0"/>
      <c:spPr>
        <a:noFill/>
        <a:ln>
          <a:noFill/>
        </a:ln>
        <a:effectLst/>
      </c:spPr>
    </c:title>
    <c:autoTitleDeleted val="0"/>
    <c:plotArea>
      <c:layout>
        <c:manualLayout>
          <c:layoutTarget val="inner"/>
          <c:xMode val="edge"/>
          <c:yMode val="edge"/>
          <c:x val="7.1374999999999994E-2"/>
          <c:y val="9.1736616380532002E-2"/>
          <c:w val="0.91716666666666702"/>
          <c:h val="0.74017882788877498"/>
        </c:manualLayout>
      </c:layout>
      <c:lineChart>
        <c:grouping val="standard"/>
        <c:varyColors val="0"/>
        <c:ser>
          <c:idx val="1"/>
          <c:order val="0"/>
          <c:tx>
            <c:strRef>
              <c:f>MonthlyTaxiTrips!$B$1</c:f>
              <c:strCache>
                <c:ptCount val="1"/>
                <c:pt idx="0">
                  <c:v>Taxi</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MonthlyTaxiTrips!$A:$A</c:f>
              <c:numCache>
                <c:formatCode>General</c:formatCode>
                <c:ptCount val="1048576"/>
                <c:pt idx="1">
                  <c:v>201301</c:v>
                </c:pt>
                <c:pt idx="2">
                  <c:v>201302</c:v>
                </c:pt>
                <c:pt idx="3">
                  <c:v>201303</c:v>
                </c:pt>
                <c:pt idx="4">
                  <c:v>201304</c:v>
                </c:pt>
                <c:pt idx="5">
                  <c:v>201305</c:v>
                </c:pt>
                <c:pt idx="6">
                  <c:v>201306</c:v>
                </c:pt>
                <c:pt idx="7">
                  <c:v>201307</c:v>
                </c:pt>
                <c:pt idx="8">
                  <c:v>201308</c:v>
                </c:pt>
                <c:pt idx="9">
                  <c:v>201309</c:v>
                </c:pt>
                <c:pt idx="10">
                  <c:v>201310</c:v>
                </c:pt>
                <c:pt idx="11">
                  <c:v>201311</c:v>
                </c:pt>
                <c:pt idx="12">
                  <c:v>201312</c:v>
                </c:pt>
                <c:pt idx="13">
                  <c:v>201401</c:v>
                </c:pt>
                <c:pt idx="14">
                  <c:v>201402</c:v>
                </c:pt>
                <c:pt idx="15">
                  <c:v>201403</c:v>
                </c:pt>
                <c:pt idx="16">
                  <c:v>201404</c:v>
                </c:pt>
                <c:pt idx="17">
                  <c:v>201405</c:v>
                </c:pt>
                <c:pt idx="18">
                  <c:v>201406</c:v>
                </c:pt>
                <c:pt idx="19">
                  <c:v>201407</c:v>
                </c:pt>
                <c:pt idx="20">
                  <c:v>201408</c:v>
                </c:pt>
                <c:pt idx="21">
                  <c:v>201409</c:v>
                </c:pt>
                <c:pt idx="22">
                  <c:v>201410</c:v>
                </c:pt>
                <c:pt idx="23">
                  <c:v>201411</c:v>
                </c:pt>
                <c:pt idx="24">
                  <c:v>201412</c:v>
                </c:pt>
                <c:pt idx="25">
                  <c:v>201501</c:v>
                </c:pt>
                <c:pt idx="26">
                  <c:v>201502</c:v>
                </c:pt>
                <c:pt idx="27">
                  <c:v>201503</c:v>
                </c:pt>
                <c:pt idx="28">
                  <c:v>201504</c:v>
                </c:pt>
                <c:pt idx="29">
                  <c:v>201505</c:v>
                </c:pt>
                <c:pt idx="30">
                  <c:v>201506</c:v>
                </c:pt>
                <c:pt idx="31">
                  <c:v>201507</c:v>
                </c:pt>
                <c:pt idx="32">
                  <c:v>201508</c:v>
                </c:pt>
                <c:pt idx="33">
                  <c:v>201509</c:v>
                </c:pt>
                <c:pt idx="34">
                  <c:v>201510</c:v>
                </c:pt>
                <c:pt idx="35">
                  <c:v>201511</c:v>
                </c:pt>
                <c:pt idx="36">
                  <c:v>201512</c:v>
                </c:pt>
                <c:pt idx="37">
                  <c:v>201601</c:v>
                </c:pt>
                <c:pt idx="38">
                  <c:v>201602</c:v>
                </c:pt>
                <c:pt idx="39">
                  <c:v>201603</c:v>
                </c:pt>
                <c:pt idx="40">
                  <c:v>201604</c:v>
                </c:pt>
                <c:pt idx="41">
                  <c:v>201605</c:v>
                </c:pt>
                <c:pt idx="42">
                  <c:v>201606</c:v>
                </c:pt>
                <c:pt idx="43">
                  <c:v>201607</c:v>
                </c:pt>
                <c:pt idx="44">
                  <c:v>201608</c:v>
                </c:pt>
                <c:pt idx="45">
                  <c:v>201609</c:v>
                </c:pt>
                <c:pt idx="46">
                  <c:v>201610</c:v>
                </c:pt>
                <c:pt idx="47">
                  <c:v>201611</c:v>
                </c:pt>
                <c:pt idx="48">
                  <c:v>201612</c:v>
                </c:pt>
              </c:numCache>
            </c:numRef>
          </c:cat>
          <c:val>
            <c:numRef>
              <c:f>MonthlyTaxiTrips!$B$2:$B$49</c:f>
              <c:numCache>
                <c:formatCode>General</c:formatCode>
                <c:ptCount val="48"/>
                <c:pt idx="0">
                  <c:v>14776529</c:v>
                </c:pt>
                <c:pt idx="1">
                  <c:v>13990063</c:v>
                </c:pt>
                <c:pt idx="2">
                  <c:v>15748935</c:v>
                </c:pt>
                <c:pt idx="3">
                  <c:v>15100322</c:v>
                </c:pt>
                <c:pt idx="4">
                  <c:v>15285010</c:v>
                </c:pt>
                <c:pt idx="5">
                  <c:v>14385118</c:v>
                </c:pt>
                <c:pt idx="6">
                  <c:v>13823142</c:v>
                </c:pt>
                <c:pt idx="7">
                  <c:v>12597064</c:v>
                </c:pt>
                <c:pt idx="8">
                  <c:v>14107615</c:v>
                </c:pt>
                <c:pt idx="9">
                  <c:v>15003820</c:v>
                </c:pt>
                <c:pt idx="10">
                  <c:v>14387697</c:v>
                </c:pt>
                <c:pt idx="11">
                  <c:v>13971006</c:v>
                </c:pt>
                <c:pt idx="12">
                  <c:v>13782347</c:v>
                </c:pt>
                <c:pt idx="13">
                  <c:v>13063791</c:v>
                </c:pt>
                <c:pt idx="14">
                  <c:v>15428127</c:v>
                </c:pt>
                <c:pt idx="15">
                  <c:v>14618759</c:v>
                </c:pt>
                <c:pt idx="16">
                  <c:v>14774041</c:v>
                </c:pt>
                <c:pt idx="17">
                  <c:v>13813029</c:v>
                </c:pt>
                <c:pt idx="18">
                  <c:v>13106365</c:v>
                </c:pt>
                <c:pt idx="19">
                  <c:v>12688877</c:v>
                </c:pt>
                <c:pt idx="20">
                  <c:v>13374016</c:v>
                </c:pt>
                <c:pt idx="21">
                  <c:v>14232487</c:v>
                </c:pt>
                <c:pt idx="22">
                  <c:v>13218216</c:v>
                </c:pt>
                <c:pt idx="23">
                  <c:v>13014161</c:v>
                </c:pt>
                <c:pt idx="24">
                  <c:v>12748983</c:v>
                </c:pt>
                <c:pt idx="25">
                  <c:v>12450521</c:v>
                </c:pt>
                <c:pt idx="26">
                  <c:v>13351609</c:v>
                </c:pt>
                <c:pt idx="27">
                  <c:v>13071789</c:v>
                </c:pt>
                <c:pt idx="28">
                  <c:v>13158262</c:v>
                </c:pt>
                <c:pt idx="29">
                  <c:v>12324935</c:v>
                </c:pt>
                <c:pt idx="30">
                  <c:v>11562783</c:v>
                </c:pt>
                <c:pt idx="31">
                  <c:v>11130304</c:v>
                </c:pt>
                <c:pt idx="32">
                  <c:v>11225063</c:v>
                </c:pt>
                <c:pt idx="33">
                  <c:v>12315488</c:v>
                </c:pt>
                <c:pt idx="34">
                  <c:v>11312676</c:v>
                </c:pt>
                <c:pt idx="35">
                  <c:v>11460573</c:v>
                </c:pt>
                <c:pt idx="36">
                  <c:v>10906858</c:v>
                </c:pt>
                <c:pt idx="37">
                  <c:v>11382049</c:v>
                </c:pt>
                <c:pt idx="38">
                  <c:v>12210952</c:v>
                </c:pt>
                <c:pt idx="39">
                  <c:v>11934338</c:v>
                </c:pt>
                <c:pt idx="40">
                  <c:v>11836853</c:v>
                </c:pt>
                <c:pt idx="41">
                  <c:v>11135470</c:v>
                </c:pt>
                <c:pt idx="42">
                  <c:v>10294080</c:v>
                </c:pt>
                <c:pt idx="43">
                  <c:v>9942263</c:v>
                </c:pt>
                <c:pt idx="44">
                  <c:v>10116018</c:v>
                </c:pt>
                <c:pt idx="45">
                  <c:v>10854626</c:v>
                </c:pt>
                <c:pt idx="46">
                  <c:v>10102128</c:v>
                </c:pt>
                <c:pt idx="47">
                  <c:v>10449408</c:v>
                </c:pt>
              </c:numCache>
            </c:numRef>
          </c:val>
          <c:smooth val="0"/>
          <c:extLst>
            <c:ext xmlns:c16="http://schemas.microsoft.com/office/drawing/2014/chart" uri="{C3380CC4-5D6E-409C-BE32-E72D297353CC}">
              <c16:uniqueId val="{00000000-D788-4C21-843D-FCAEB0815321}"/>
            </c:ext>
          </c:extLst>
        </c:ser>
        <c:ser>
          <c:idx val="2"/>
          <c:order val="1"/>
          <c:tx>
            <c:strRef>
              <c:f>MonthlyTaxiTrips!$C$1</c:f>
              <c:strCache>
                <c:ptCount val="1"/>
                <c:pt idx="0">
                  <c:v>Uber</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numRef>
              <c:f>MonthlyTaxiTrips!$A:$A</c:f>
              <c:numCache>
                <c:formatCode>General</c:formatCode>
                <c:ptCount val="1048576"/>
                <c:pt idx="1">
                  <c:v>201301</c:v>
                </c:pt>
                <c:pt idx="2">
                  <c:v>201302</c:v>
                </c:pt>
                <c:pt idx="3">
                  <c:v>201303</c:v>
                </c:pt>
                <c:pt idx="4">
                  <c:v>201304</c:v>
                </c:pt>
                <c:pt idx="5">
                  <c:v>201305</c:v>
                </c:pt>
                <c:pt idx="6">
                  <c:v>201306</c:v>
                </c:pt>
                <c:pt idx="7">
                  <c:v>201307</c:v>
                </c:pt>
                <c:pt idx="8">
                  <c:v>201308</c:v>
                </c:pt>
                <c:pt idx="9">
                  <c:v>201309</c:v>
                </c:pt>
                <c:pt idx="10">
                  <c:v>201310</c:v>
                </c:pt>
                <c:pt idx="11">
                  <c:v>201311</c:v>
                </c:pt>
                <c:pt idx="12">
                  <c:v>201312</c:v>
                </c:pt>
                <c:pt idx="13">
                  <c:v>201401</c:v>
                </c:pt>
                <c:pt idx="14">
                  <c:v>201402</c:v>
                </c:pt>
                <c:pt idx="15">
                  <c:v>201403</c:v>
                </c:pt>
                <c:pt idx="16">
                  <c:v>201404</c:v>
                </c:pt>
                <c:pt idx="17">
                  <c:v>201405</c:v>
                </c:pt>
                <c:pt idx="18">
                  <c:v>201406</c:v>
                </c:pt>
                <c:pt idx="19">
                  <c:v>201407</c:v>
                </c:pt>
                <c:pt idx="20">
                  <c:v>201408</c:v>
                </c:pt>
                <c:pt idx="21">
                  <c:v>201409</c:v>
                </c:pt>
                <c:pt idx="22">
                  <c:v>201410</c:v>
                </c:pt>
                <c:pt idx="23">
                  <c:v>201411</c:v>
                </c:pt>
                <c:pt idx="24">
                  <c:v>201412</c:v>
                </c:pt>
                <c:pt idx="25">
                  <c:v>201501</c:v>
                </c:pt>
                <c:pt idx="26">
                  <c:v>201502</c:v>
                </c:pt>
                <c:pt idx="27">
                  <c:v>201503</c:v>
                </c:pt>
                <c:pt idx="28">
                  <c:v>201504</c:v>
                </c:pt>
                <c:pt idx="29">
                  <c:v>201505</c:v>
                </c:pt>
                <c:pt idx="30">
                  <c:v>201506</c:v>
                </c:pt>
                <c:pt idx="31">
                  <c:v>201507</c:v>
                </c:pt>
                <c:pt idx="32">
                  <c:v>201508</c:v>
                </c:pt>
                <c:pt idx="33">
                  <c:v>201509</c:v>
                </c:pt>
                <c:pt idx="34">
                  <c:v>201510</c:v>
                </c:pt>
                <c:pt idx="35">
                  <c:v>201511</c:v>
                </c:pt>
                <c:pt idx="36">
                  <c:v>201512</c:v>
                </c:pt>
                <c:pt idx="37">
                  <c:v>201601</c:v>
                </c:pt>
                <c:pt idx="38">
                  <c:v>201602</c:v>
                </c:pt>
                <c:pt idx="39">
                  <c:v>201603</c:v>
                </c:pt>
                <c:pt idx="40">
                  <c:v>201604</c:v>
                </c:pt>
                <c:pt idx="41">
                  <c:v>201605</c:v>
                </c:pt>
                <c:pt idx="42">
                  <c:v>201606</c:v>
                </c:pt>
                <c:pt idx="43">
                  <c:v>201607</c:v>
                </c:pt>
                <c:pt idx="44">
                  <c:v>201608</c:v>
                </c:pt>
                <c:pt idx="45">
                  <c:v>201609</c:v>
                </c:pt>
                <c:pt idx="46">
                  <c:v>201610</c:v>
                </c:pt>
                <c:pt idx="47">
                  <c:v>201611</c:v>
                </c:pt>
                <c:pt idx="48">
                  <c:v>201612</c:v>
                </c:pt>
              </c:numCache>
            </c:numRef>
          </c:cat>
          <c:val>
            <c:numRef>
              <c:f>MonthlyTaxiTrips!$C$2:$C$49</c:f>
              <c:numCache>
                <c:formatCode>General</c:formatCode>
                <c:ptCount val="48"/>
                <c:pt idx="24">
                  <c:v>1873186</c:v>
                </c:pt>
                <c:pt idx="25">
                  <c:v>2182040</c:v>
                </c:pt>
                <c:pt idx="26">
                  <c:v>2548237</c:v>
                </c:pt>
                <c:pt idx="27">
                  <c:v>2133261</c:v>
                </c:pt>
                <c:pt idx="28">
                  <c:v>2291204</c:v>
                </c:pt>
                <c:pt idx="29">
                  <c:v>2563299</c:v>
                </c:pt>
                <c:pt idx="30">
                  <c:v>2910002</c:v>
                </c:pt>
                <c:pt idx="31">
                  <c:v>3743219</c:v>
                </c:pt>
                <c:pt idx="32">
                  <c:v>3649059</c:v>
                </c:pt>
                <c:pt idx="33">
                  <c:v>3867172</c:v>
                </c:pt>
                <c:pt idx="34">
                  <c:v>4958503</c:v>
                </c:pt>
                <c:pt idx="35">
                  <c:v>3563927</c:v>
                </c:pt>
                <c:pt idx="36">
                  <c:v>5239688</c:v>
                </c:pt>
                <c:pt idx="37">
                  <c:v>4734216</c:v>
                </c:pt>
                <c:pt idx="38">
                  <c:v>4489405</c:v>
                </c:pt>
                <c:pt idx="39">
                  <c:v>4718785</c:v>
                </c:pt>
                <c:pt idx="40">
                  <c:v>6103943</c:v>
                </c:pt>
                <c:pt idx="41">
                  <c:v>5004420</c:v>
                </c:pt>
                <c:pt idx="42">
                  <c:v>6663349</c:v>
                </c:pt>
                <c:pt idx="43">
                  <c:v>5409531</c:v>
                </c:pt>
                <c:pt idx="44">
                  <c:v>6102081</c:v>
                </c:pt>
                <c:pt idx="45">
                  <c:v>7946634</c:v>
                </c:pt>
                <c:pt idx="46">
                  <c:v>6612511</c:v>
                </c:pt>
                <c:pt idx="47">
                  <c:v>7043379</c:v>
                </c:pt>
              </c:numCache>
            </c:numRef>
          </c:val>
          <c:smooth val="0"/>
          <c:extLst>
            <c:ext xmlns:c16="http://schemas.microsoft.com/office/drawing/2014/chart" uri="{C3380CC4-5D6E-409C-BE32-E72D297353CC}">
              <c16:uniqueId val="{00000001-D788-4C21-843D-FCAEB0815321}"/>
            </c:ext>
          </c:extLst>
        </c:ser>
        <c:ser>
          <c:idx val="3"/>
          <c:order val="2"/>
          <c:tx>
            <c:strRef>
              <c:f>MonthlyTaxiTrips!$D$1</c:f>
              <c:strCache>
                <c:ptCount val="1"/>
                <c:pt idx="0">
                  <c:v>Lyft</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f>MonthlyTaxiTrips!$A:$A</c:f>
              <c:numCache>
                <c:formatCode>General</c:formatCode>
                <c:ptCount val="1048576"/>
                <c:pt idx="1">
                  <c:v>201301</c:v>
                </c:pt>
                <c:pt idx="2">
                  <c:v>201302</c:v>
                </c:pt>
                <c:pt idx="3">
                  <c:v>201303</c:v>
                </c:pt>
                <c:pt idx="4">
                  <c:v>201304</c:v>
                </c:pt>
                <c:pt idx="5">
                  <c:v>201305</c:v>
                </c:pt>
                <c:pt idx="6">
                  <c:v>201306</c:v>
                </c:pt>
                <c:pt idx="7">
                  <c:v>201307</c:v>
                </c:pt>
                <c:pt idx="8">
                  <c:v>201308</c:v>
                </c:pt>
                <c:pt idx="9">
                  <c:v>201309</c:v>
                </c:pt>
                <c:pt idx="10">
                  <c:v>201310</c:v>
                </c:pt>
                <c:pt idx="11">
                  <c:v>201311</c:v>
                </c:pt>
                <c:pt idx="12">
                  <c:v>201312</c:v>
                </c:pt>
                <c:pt idx="13">
                  <c:v>201401</c:v>
                </c:pt>
                <c:pt idx="14">
                  <c:v>201402</c:v>
                </c:pt>
                <c:pt idx="15">
                  <c:v>201403</c:v>
                </c:pt>
                <c:pt idx="16">
                  <c:v>201404</c:v>
                </c:pt>
                <c:pt idx="17">
                  <c:v>201405</c:v>
                </c:pt>
                <c:pt idx="18">
                  <c:v>201406</c:v>
                </c:pt>
                <c:pt idx="19">
                  <c:v>201407</c:v>
                </c:pt>
                <c:pt idx="20">
                  <c:v>201408</c:v>
                </c:pt>
                <c:pt idx="21">
                  <c:v>201409</c:v>
                </c:pt>
                <c:pt idx="22">
                  <c:v>201410</c:v>
                </c:pt>
                <c:pt idx="23">
                  <c:v>201411</c:v>
                </c:pt>
                <c:pt idx="24">
                  <c:v>201412</c:v>
                </c:pt>
                <c:pt idx="25">
                  <c:v>201501</c:v>
                </c:pt>
                <c:pt idx="26">
                  <c:v>201502</c:v>
                </c:pt>
                <c:pt idx="27">
                  <c:v>201503</c:v>
                </c:pt>
                <c:pt idx="28">
                  <c:v>201504</c:v>
                </c:pt>
                <c:pt idx="29">
                  <c:v>201505</c:v>
                </c:pt>
                <c:pt idx="30">
                  <c:v>201506</c:v>
                </c:pt>
                <c:pt idx="31">
                  <c:v>201507</c:v>
                </c:pt>
                <c:pt idx="32">
                  <c:v>201508</c:v>
                </c:pt>
                <c:pt idx="33">
                  <c:v>201509</c:v>
                </c:pt>
                <c:pt idx="34">
                  <c:v>201510</c:v>
                </c:pt>
                <c:pt idx="35">
                  <c:v>201511</c:v>
                </c:pt>
                <c:pt idx="36">
                  <c:v>201512</c:v>
                </c:pt>
                <c:pt idx="37">
                  <c:v>201601</c:v>
                </c:pt>
                <c:pt idx="38">
                  <c:v>201602</c:v>
                </c:pt>
                <c:pt idx="39">
                  <c:v>201603</c:v>
                </c:pt>
                <c:pt idx="40">
                  <c:v>201604</c:v>
                </c:pt>
                <c:pt idx="41">
                  <c:v>201605</c:v>
                </c:pt>
                <c:pt idx="42">
                  <c:v>201606</c:v>
                </c:pt>
                <c:pt idx="43">
                  <c:v>201607</c:v>
                </c:pt>
                <c:pt idx="44">
                  <c:v>201608</c:v>
                </c:pt>
                <c:pt idx="45">
                  <c:v>201609</c:v>
                </c:pt>
                <c:pt idx="46">
                  <c:v>201610</c:v>
                </c:pt>
                <c:pt idx="47">
                  <c:v>201611</c:v>
                </c:pt>
                <c:pt idx="48">
                  <c:v>201612</c:v>
                </c:pt>
              </c:numCache>
            </c:numRef>
          </c:cat>
          <c:val>
            <c:numRef>
              <c:f>MonthlyTaxiTrips!$D$2:$D$49</c:f>
              <c:numCache>
                <c:formatCode>General</c:formatCode>
                <c:ptCount val="48"/>
                <c:pt idx="26">
                  <c:v>11588</c:v>
                </c:pt>
                <c:pt idx="27">
                  <c:v>77236</c:v>
                </c:pt>
                <c:pt idx="28">
                  <c:v>113650</c:v>
                </c:pt>
                <c:pt idx="29">
                  <c:v>108957</c:v>
                </c:pt>
                <c:pt idx="30">
                  <c:v>187449</c:v>
                </c:pt>
                <c:pt idx="31">
                  <c:v>370113</c:v>
                </c:pt>
                <c:pt idx="32">
                  <c:v>407251</c:v>
                </c:pt>
                <c:pt idx="33">
                  <c:v>376016</c:v>
                </c:pt>
                <c:pt idx="34">
                  <c:v>546284</c:v>
                </c:pt>
                <c:pt idx="35">
                  <c:v>431498</c:v>
                </c:pt>
                <c:pt idx="36">
                  <c:v>678352</c:v>
                </c:pt>
                <c:pt idx="37">
                  <c:v>663555</c:v>
                </c:pt>
                <c:pt idx="38">
                  <c:v>642571</c:v>
                </c:pt>
                <c:pt idx="39">
                  <c:v>749910</c:v>
                </c:pt>
                <c:pt idx="40">
                  <c:v>1169831</c:v>
                </c:pt>
                <c:pt idx="41">
                  <c:v>966506</c:v>
                </c:pt>
                <c:pt idx="42">
                  <c:v>1058824</c:v>
                </c:pt>
                <c:pt idx="43">
                  <c:v>1027487</c:v>
                </c:pt>
                <c:pt idx="44">
                  <c:v>1003356</c:v>
                </c:pt>
                <c:pt idx="45">
                  <c:v>1240228</c:v>
                </c:pt>
                <c:pt idx="46">
                  <c:v>1091676</c:v>
                </c:pt>
                <c:pt idx="47">
                  <c:v>1125141</c:v>
                </c:pt>
              </c:numCache>
            </c:numRef>
          </c:val>
          <c:smooth val="0"/>
          <c:extLst>
            <c:ext xmlns:c16="http://schemas.microsoft.com/office/drawing/2014/chart" uri="{C3380CC4-5D6E-409C-BE32-E72D297353CC}">
              <c16:uniqueId val="{00000002-D788-4C21-843D-FCAEB0815321}"/>
            </c:ext>
          </c:extLst>
        </c:ser>
        <c:ser>
          <c:idx val="4"/>
          <c:order val="3"/>
          <c:tx>
            <c:strRef>
              <c:f>MonthlyTaxiTrips!$E$1</c:f>
              <c:strCache>
                <c:ptCount val="1"/>
                <c:pt idx="0">
                  <c:v>CityBike</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cat>
            <c:numRef>
              <c:f>MonthlyTaxiTrips!$A:$A</c:f>
              <c:numCache>
                <c:formatCode>General</c:formatCode>
                <c:ptCount val="1048576"/>
                <c:pt idx="1">
                  <c:v>201301</c:v>
                </c:pt>
                <c:pt idx="2">
                  <c:v>201302</c:v>
                </c:pt>
                <c:pt idx="3">
                  <c:v>201303</c:v>
                </c:pt>
                <c:pt idx="4">
                  <c:v>201304</c:v>
                </c:pt>
                <c:pt idx="5">
                  <c:v>201305</c:v>
                </c:pt>
                <c:pt idx="6">
                  <c:v>201306</c:v>
                </c:pt>
                <c:pt idx="7">
                  <c:v>201307</c:v>
                </c:pt>
                <c:pt idx="8">
                  <c:v>201308</c:v>
                </c:pt>
                <c:pt idx="9">
                  <c:v>201309</c:v>
                </c:pt>
                <c:pt idx="10">
                  <c:v>201310</c:v>
                </c:pt>
                <c:pt idx="11">
                  <c:v>201311</c:v>
                </c:pt>
                <c:pt idx="12">
                  <c:v>201312</c:v>
                </c:pt>
                <c:pt idx="13">
                  <c:v>201401</c:v>
                </c:pt>
                <c:pt idx="14">
                  <c:v>201402</c:v>
                </c:pt>
                <c:pt idx="15">
                  <c:v>201403</c:v>
                </c:pt>
                <c:pt idx="16">
                  <c:v>201404</c:v>
                </c:pt>
                <c:pt idx="17">
                  <c:v>201405</c:v>
                </c:pt>
                <c:pt idx="18">
                  <c:v>201406</c:v>
                </c:pt>
                <c:pt idx="19">
                  <c:v>201407</c:v>
                </c:pt>
                <c:pt idx="20">
                  <c:v>201408</c:v>
                </c:pt>
                <c:pt idx="21">
                  <c:v>201409</c:v>
                </c:pt>
                <c:pt idx="22">
                  <c:v>201410</c:v>
                </c:pt>
                <c:pt idx="23">
                  <c:v>201411</c:v>
                </c:pt>
                <c:pt idx="24">
                  <c:v>201412</c:v>
                </c:pt>
                <c:pt idx="25">
                  <c:v>201501</c:v>
                </c:pt>
                <c:pt idx="26">
                  <c:v>201502</c:v>
                </c:pt>
                <c:pt idx="27">
                  <c:v>201503</c:v>
                </c:pt>
                <c:pt idx="28">
                  <c:v>201504</c:v>
                </c:pt>
                <c:pt idx="29">
                  <c:v>201505</c:v>
                </c:pt>
                <c:pt idx="30">
                  <c:v>201506</c:v>
                </c:pt>
                <c:pt idx="31">
                  <c:v>201507</c:v>
                </c:pt>
                <c:pt idx="32">
                  <c:v>201508</c:v>
                </c:pt>
                <c:pt idx="33">
                  <c:v>201509</c:v>
                </c:pt>
                <c:pt idx="34">
                  <c:v>201510</c:v>
                </c:pt>
                <c:pt idx="35">
                  <c:v>201511</c:v>
                </c:pt>
                <c:pt idx="36">
                  <c:v>201512</c:v>
                </c:pt>
                <c:pt idx="37">
                  <c:v>201601</c:v>
                </c:pt>
                <c:pt idx="38">
                  <c:v>201602</c:v>
                </c:pt>
                <c:pt idx="39">
                  <c:v>201603</c:v>
                </c:pt>
                <c:pt idx="40">
                  <c:v>201604</c:v>
                </c:pt>
                <c:pt idx="41">
                  <c:v>201605</c:v>
                </c:pt>
                <c:pt idx="42">
                  <c:v>201606</c:v>
                </c:pt>
                <c:pt idx="43">
                  <c:v>201607</c:v>
                </c:pt>
                <c:pt idx="44">
                  <c:v>201608</c:v>
                </c:pt>
                <c:pt idx="45">
                  <c:v>201609</c:v>
                </c:pt>
                <c:pt idx="46">
                  <c:v>201610</c:v>
                </c:pt>
                <c:pt idx="47">
                  <c:v>201611</c:v>
                </c:pt>
                <c:pt idx="48">
                  <c:v>201612</c:v>
                </c:pt>
              </c:numCache>
            </c:numRef>
          </c:cat>
          <c:val>
            <c:numRef>
              <c:f>MonthlyTaxiTrips!$E$2:$E$49</c:f>
              <c:numCache>
                <c:formatCode>General</c:formatCode>
                <c:ptCount val="48"/>
                <c:pt idx="6">
                  <c:v>668529</c:v>
                </c:pt>
                <c:pt idx="7">
                  <c:v>815944</c:v>
                </c:pt>
                <c:pt idx="8">
                  <c:v>889190</c:v>
                </c:pt>
                <c:pt idx="9">
                  <c:v>940267</c:v>
                </c:pt>
                <c:pt idx="10">
                  <c:v>631802</c:v>
                </c:pt>
                <c:pt idx="11">
                  <c:v>424587</c:v>
                </c:pt>
                <c:pt idx="12">
                  <c:v>293146</c:v>
                </c:pt>
                <c:pt idx="13">
                  <c:v>218019</c:v>
                </c:pt>
                <c:pt idx="14">
                  <c:v>416235</c:v>
                </c:pt>
                <c:pt idx="15">
                  <c:v>607737</c:v>
                </c:pt>
                <c:pt idx="16">
                  <c:v>758524</c:v>
                </c:pt>
                <c:pt idx="17">
                  <c:v>818648</c:v>
                </c:pt>
                <c:pt idx="18">
                  <c:v>849717</c:v>
                </c:pt>
                <c:pt idx="19">
                  <c:v>827557</c:v>
                </c:pt>
                <c:pt idx="20">
                  <c:v>854562</c:v>
                </c:pt>
                <c:pt idx="21">
                  <c:v>759624</c:v>
                </c:pt>
                <c:pt idx="22">
                  <c:v>501162</c:v>
                </c:pt>
                <c:pt idx="23">
                  <c:v>382573</c:v>
                </c:pt>
                <c:pt idx="24">
                  <c:v>279924</c:v>
                </c:pt>
                <c:pt idx="25">
                  <c:v>194663</c:v>
                </c:pt>
                <c:pt idx="26">
                  <c:v>328973</c:v>
                </c:pt>
                <c:pt idx="27">
                  <c:v>586173</c:v>
                </c:pt>
                <c:pt idx="28">
                  <c:v>794434</c:v>
                </c:pt>
                <c:pt idx="29">
                  <c:v>810827</c:v>
                </c:pt>
                <c:pt idx="30">
                  <c:v>905311</c:v>
                </c:pt>
                <c:pt idx="31">
                  <c:v>958043</c:v>
                </c:pt>
                <c:pt idx="32">
                  <c:v>1079586</c:v>
                </c:pt>
                <c:pt idx="33">
                  <c:v>1065765</c:v>
                </c:pt>
                <c:pt idx="34">
                  <c:v>886644</c:v>
                </c:pt>
                <c:pt idx="35">
                  <c:v>736248</c:v>
                </c:pt>
                <c:pt idx="36">
                  <c:v>484933</c:v>
                </c:pt>
                <c:pt idx="37">
                  <c:v>531048</c:v>
                </c:pt>
                <c:pt idx="38">
                  <c:v>826678</c:v>
                </c:pt>
                <c:pt idx="39">
                  <c:v>882679</c:v>
                </c:pt>
                <c:pt idx="40">
                  <c:v>1035959</c:v>
                </c:pt>
                <c:pt idx="41">
                  <c:v>1265112</c:v>
                </c:pt>
                <c:pt idx="42">
                  <c:v>1176515</c:v>
                </c:pt>
                <c:pt idx="43">
                  <c:v>1343039</c:v>
                </c:pt>
                <c:pt idx="44">
                  <c:v>1433341</c:v>
                </c:pt>
                <c:pt idx="45">
                  <c:v>1406424</c:v>
                </c:pt>
                <c:pt idx="46">
                  <c:v>1100576</c:v>
                </c:pt>
                <c:pt idx="47">
                  <c:v>772488</c:v>
                </c:pt>
              </c:numCache>
            </c:numRef>
          </c:val>
          <c:smooth val="0"/>
          <c:extLst>
            <c:ext xmlns:c16="http://schemas.microsoft.com/office/drawing/2014/chart" uri="{C3380CC4-5D6E-409C-BE32-E72D297353CC}">
              <c16:uniqueId val="{00000003-D788-4C21-843D-FCAEB0815321}"/>
            </c:ext>
          </c:extLst>
        </c:ser>
        <c:dLbls>
          <c:showLegendKey val="0"/>
          <c:showVal val="0"/>
          <c:showCatName val="0"/>
          <c:showSerName val="0"/>
          <c:showPercent val="0"/>
          <c:showBubbleSize val="0"/>
        </c:dLbls>
        <c:smooth val="0"/>
        <c:axId val="-2118651768"/>
        <c:axId val="-2085428680"/>
      </c:lineChart>
      <c:catAx>
        <c:axId val="-211865176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5400000" spcFirstLastPara="1" vertOverflow="ellipsis"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85428680"/>
        <c:crosses val="autoZero"/>
        <c:auto val="0"/>
        <c:lblAlgn val="ctr"/>
        <c:lblOffset val="100"/>
        <c:noMultiLvlLbl val="0"/>
      </c:catAx>
      <c:valAx>
        <c:axId val="-2085428680"/>
        <c:scaling>
          <c:orientation val="minMax"/>
        </c:scaling>
        <c:delete val="0"/>
        <c:axPos val="l"/>
        <c:majorGridlines>
          <c:spPr>
            <a:ln w="9525" cap="flat" cmpd="sng" algn="ctr">
              <a:solidFill>
                <a:schemeClr val="tx1">
                  <a:lumMod val="15000"/>
                  <a:lumOff val="85000"/>
                </a:schemeClr>
              </a:solidFill>
              <a:round/>
            </a:ln>
            <a:effectLst/>
          </c:spPr>
        </c:majorGridlines>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118651768"/>
        <c:crosses val="autoZero"/>
        <c:crossBetween val="between"/>
      </c:valAx>
      <c:spPr>
        <a:noFill/>
        <a:ln>
          <a:noFill/>
        </a:ln>
        <a:effectLst/>
      </c:spPr>
    </c:plotArea>
    <c:legend>
      <c:legendPos val="tr"/>
      <c:layout>
        <c:manualLayout>
          <c:xMode val="edge"/>
          <c:yMode val="edge"/>
          <c:x val="0.87955003552732702"/>
          <c:y val="8.1335781218836001E-2"/>
          <c:w val="0.11124186134191801"/>
          <c:h val="0.160809450905889"/>
        </c:manualLayout>
      </c:layout>
      <c:overlay val="1"/>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altLang="zh-CN" sz="1800" b="1"/>
              <a:t>Bike</a:t>
            </a:r>
            <a:r>
              <a:rPr lang="en-US" altLang="zh-CN" sz="1800" b="1" baseline="0"/>
              <a:t> Vs Taxi For Nearby Trips Count</a:t>
            </a:r>
            <a:endParaRPr lang="zh-CN" altLang="en-US" sz="1800" b="1"/>
          </a:p>
        </c:rich>
      </c:tx>
      <c:overlay val="0"/>
      <c:spPr>
        <a:noFill/>
        <a:ln>
          <a:noFill/>
        </a:ln>
        <a:effectLst/>
      </c:spPr>
    </c:title>
    <c:autoTitleDeleted val="0"/>
    <c:plotArea>
      <c:layout>
        <c:manualLayout>
          <c:layoutTarget val="inner"/>
          <c:xMode val="edge"/>
          <c:yMode val="edge"/>
          <c:x val="8.8352109832424794E-2"/>
          <c:y val="0.121073200101687"/>
          <c:w val="0.88383394679215399"/>
          <c:h val="0.77872801612392095"/>
        </c:manualLayout>
      </c:layout>
      <c:barChart>
        <c:barDir val="col"/>
        <c:grouping val="clustered"/>
        <c:varyColors val="0"/>
        <c:ser>
          <c:idx val="0"/>
          <c:order val="0"/>
          <c:tx>
            <c:strRef>
              <c:f>'data_2017-05-09 02-15-13 PM'!$G$1</c:f>
              <c:strCache>
                <c:ptCount val="1"/>
                <c:pt idx="0">
                  <c:v>TotalBikeTrip</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'data_2017-05-09 02-15-13 PM'!$G$2:$G$11</c:f>
              <c:numCache>
                <c:formatCode>General</c:formatCode>
                <c:ptCount val="10"/>
                <c:pt idx="0">
                  <c:v>5440</c:v>
                </c:pt>
                <c:pt idx="1">
                  <c:v>4079</c:v>
                </c:pt>
                <c:pt idx="2">
                  <c:v>3923</c:v>
                </c:pt>
                <c:pt idx="3">
                  <c:v>3085</c:v>
                </c:pt>
                <c:pt idx="4">
                  <c:v>3080</c:v>
                </c:pt>
                <c:pt idx="5">
                  <c:v>2275</c:v>
                </c:pt>
                <c:pt idx="6">
                  <c:v>2120</c:v>
                </c:pt>
                <c:pt idx="7">
                  <c:v>2084</c:v>
                </c:pt>
                <c:pt idx="8">
                  <c:v>2050</c:v>
                </c:pt>
                <c:pt idx="9">
                  <c:v>1895</c:v>
                </c:pt>
              </c:numCache>
            </c:numRef>
          </c:val>
          <c:extLst>
            <c:ext xmlns:c16="http://schemas.microsoft.com/office/drawing/2014/chart" uri="{C3380CC4-5D6E-409C-BE32-E72D297353CC}">
              <c16:uniqueId val="{00000000-B3F0-4115-9855-7AEB3297E4AC}"/>
            </c:ext>
          </c:extLst>
        </c:ser>
        <c:ser>
          <c:idx val="1"/>
          <c:order val="1"/>
          <c:tx>
            <c:strRef>
              <c:f>'data_2017-05-09 02-15-13 PM'!$H$1</c:f>
              <c:strCache>
                <c:ptCount val="1"/>
                <c:pt idx="0">
                  <c:v>TotalTaxiTrips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'data_2017-05-09 02-15-13 PM'!$H$2:$H$11</c:f>
              <c:numCache>
                <c:formatCode>General</c:formatCode>
                <c:ptCount val="10"/>
                <c:pt idx="0">
                  <c:v>412169</c:v>
                </c:pt>
                <c:pt idx="1">
                  <c:v>177172</c:v>
                </c:pt>
                <c:pt idx="2">
                  <c:v>171098</c:v>
                </c:pt>
                <c:pt idx="3">
                  <c:v>132405</c:v>
                </c:pt>
                <c:pt idx="4">
                  <c:v>187601</c:v>
                </c:pt>
                <c:pt idx="5">
                  <c:v>184686</c:v>
                </c:pt>
                <c:pt idx="6">
                  <c:v>243311</c:v>
                </c:pt>
                <c:pt idx="7">
                  <c:v>96379</c:v>
                </c:pt>
                <c:pt idx="8">
                  <c:v>24051</c:v>
                </c:pt>
                <c:pt idx="9">
                  <c:v>55534</c:v>
                </c:pt>
              </c:numCache>
            </c:numRef>
          </c:val>
          <c:extLst>
            <c:ext xmlns:c16="http://schemas.microsoft.com/office/drawing/2014/chart" uri="{C3380CC4-5D6E-409C-BE32-E72D297353CC}">
              <c16:uniqueId val="{00000001-B3F0-4115-9855-7AEB3297E4AC}"/>
            </c:ext>
          </c:extLst>
        </c:ser>
        <c:dLbls>
          <c:dLblPos val="outEnd"/>
          <c:showLegendKey val="0"/>
          <c:showVal val="1"/>
          <c:showCatName val="0"/>
          <c:showSerName val="0"/>
          <c:showPercent val="0"/>
          <c:showBubbleSize val="0"/>
        </c:dLbls>
        <c:gapWidth val="219"/>
        <c:overlap val="-27"/>
        <c:axId val="-2101379992"/>
        <c:axId val="2146863432"/>
      </c:barChart>
      <c:catAx>
        <c:axId val="-2101379992"/>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ltLang="zh-CN" sz="1400"/>
                  <a:t>Route</a:t>
                </a:r>
                <a:r>
                  <a:rPr lang="en-US" altLang="zh-CN" sz="1400" baseline="0"/>
                  <a:t> ID</a:t>
                </a:r>
                <a:endParaRPr lang="zh-CN" altLang="en-US" sz="1400"/>
              </a:p>
            </c:rich>
          </c:tx>
          <c:layout>
            <c:manualLayout>
              <c:xMode val="edge"/>
              <c:yMode val="edge"/>
              <c:x val="0.47171672180030799"/>
              <c:y val="0.94006640627952498"/>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6863432"/>
        <c:crosses val="autoZero"/>
        <c:auto val="1"/>
        <c:lblAlgn val="ctr"/>
        <c:lblOffset val="100"/>
        <c:noMultiLvlLbl val="0"/>
      </c:catAx>
      <c:valAx>
        <c:axId val="2146863432"/>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ltLang="zh-CN" sz="1400"/>
                  <a:t>Trip</a:t>
                </a:r>
                <a:r>
                  <a:rPr lang="en-US" altLang="zh-CN" sz="1400" baseline="0"/>
                  <a:t> Count</a:t>
                </a:r>
                <a:endParaRPr lang="zh-CN" altLang="en-US" sz="1400"/>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1379992"/>
        <c:crosses val="autoZero"/>
        <c:crossBetween val="between"/>
      </c:valAx>
      <c:spPr>
        <a:noFill/>
        <a:ln>
          <a:noFill/>
        </a:ln>
        <a:effectLst/>
      </c:spPr>
    </c:plotArea>
    <c:legend>
      <c:legendPos val="tr"/>
      <c:layout>
        <c:manualLayout>
          <c:xMode val="edge"/>
          <c:yMode val="edge"/>
          <c:x val="0.82184323409278004"/>
          <c:y val="7.4837675894513206E-2"/>
          <c:w val="0.16868931028591799"/>
          <c:h val="0.102429593803064"/>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altLang="zh-CN" sz="1600" b="1"/>
              <a:t>Bike</a:t>
            </a:r>
            <a:r>
              <a:rPr lang="en-US" altLang="zh-CN" sz="1600" b="1" baseline="0"/>
              <a:t> Vs Taxi For AVG Trips Duration</a:t>
            </a:r>
            <a:endParaRPr lang="zh-CN" sz="1600" b="1"/>
          </a:p>
        </c:rich>
      </c:tx>
      <c:overlay val="0"/>
      <c:spPr>
        <a:noFill/>
        <a:ln>
          <a:noFill/>
        </a:ln>
        <a:effectLst/>
      </c:spPr>
    </c:title>
    <c:autoTitleDeleted val="0"/>
    <c:plotArea>
      <c:layout/>
      <c:barChart>
        <c:barDir val="bar"/>
        <c:grouping val="clustered"/>
        <c:varyColors val="0"/>
        <c:ser>
          <c:idx val="0"/>
          <c:order val="0"/>
          <c:tx>
            <c:strRef>
              <c:f>Sheet1!$C$1</c:f>
              <c:strCache>
                <c:ptCount val="1"/>
                <c:pt idx="0">
                  <c:v>bike</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(Sheet1!$A$2:$B$11,Sheet1!$A$1:$B$11)</c:f>
              <c:multiLvlStrCache>
                <c:ptCount val="21"/>
                <c:lvl>
                  <c:pt idx="0">
                    <c:v>8 Ave &amp; W 31 St</c:v>
                  </c:pt>
                  <c:pt idx="1">
                    <c:v>8 Ave &amp; W 33 St</c:v>
                  </c:pt>
                  <c:pt idx="2">
                    <c:v>Central Park S &amp; 6 Ave</c:v>
                  </c:pt>
                  <c:pt idx="3">
                    <c:v>W 21 St &amp; 6 Ave</c:v>
                  </c:pt>
                  <c:pt idx="4">
                    <c:v>Broadway &amp; W 60 St</c:v>
                  </c:pt>
                  <c:pt idx="5">
                    <c:v>Pershing Square North</c:v>
                  </c:pt>
                  <c:pt idx="6">
                    <c:v>E 43 St &amp; Vanderbilt Ave</c:v>
                  </c:pt>
                  <c:pt idx="7">
                    <c:v>8 Ave &amp; W 31 St</c:v>
                  </c:pt>
                  <c:pt idx="8">
                    <c:v>Bus Slip &amp; State St</c:v>
                  </c:pt>
                  <c:pt idx="9">
                    <c:v>Broadway &amp; E 22 St</c:v>
                  </c:pt>
                  <c:pt idx="10">
                    <c:v>end_station_name</c:v>
                  </c:pt>
                  <c:pt idx="11">
                    <c:v>8 Ave &amp; W 31 St</c:v>
                  </c:pt>
                  <c:pt idx="12">
                    <c:v>8 Ave &amp; W 33 St</c:v>
                  </c:pt>
                  <c:pt idx="13">
                    <c:v>Central Park S &amp; 6 Ave</c:v>
                  </c:pt>
                  <c:pt idx="14">
                    <c:v>W 21 St &amp; 6 Ave</c:v>
                  </c:pt>
                  <c:pt idx="15">
                    <c:v>Broadway &amp; W 60 St</c:v>
                  </c:pt>
                  <c:pt idx="16">
                    <c:v>Pershing Square North</c:v>
                  </c:pt>
                  <c:pt idx="17">
                    <c:v>E 43 St &amp; Vanderbilt Ave</c:v>
                  </c:pt>
                  <c:pt idx="18">
                    <c:v>8 Ave &amp; W 31 St</c:v>
                  </c:pt>
                  <c:pt idx="19">
                    <c:v>Bus Slip &amp; State St</c:v>
                  </c:pt>
                  <c:pt idx="20">
                    <c:v>Broadway &amp; E 22 St</c:v>
                  </c:pt>
                </c:lvl>
                <c:lvl>
                  <c:pt idx="0">
                    <c:v>W 17 St &amp; 8 Ave</c:v>
                  </c:pt>
                  <c:pt idx="1">
                    <c:v>11 Ave &amp; W 41 St</c:v>
                  </c:pt>
                  <c:pt idx="2">
                    <c:v>Central Park S &amp; 6 Ave</c:v>
                  </c:pt>
                  <c:pt idx="3">
                    <c:v>W 22 St &amp; 10 Ave</c:v>
                  </c:pt>
                  <c:pt idx="4">
                    <c:v>Broadway &amp; W 60 St</c:v>
                  </c:pt>
                  <c:pt idx="5">
                    <c:v>E 24 St &amp; Park Ave S</c:v>
                  </c:pt>
                  <c:pt idx="6">
                    <c:v>W 41 St &amp; 8 Ave</c:v>
                  </c:pt>
                  <c:pt idx="7">
                    <c:v>11 Ave &amp; W 27 St</c:v>
                  </c:pt>
                  <c:pt idx="8">
                    <c:v>South End Ave &amp; Liberty St</c:v>
                  </c:pt>
                  <c:pt idx="9">
                    <c:v>W 22 St &amp; 10 Ave</c:v>
                  </c:pt>
                  <c:pt idx="10">
                    <c:v>start_station_name</c:v>
                  </c:pt>
                  <c:pt idx="11">
                    <c:v>W 17 St &amp; 8 Ave</c:v>
                  </c:pt>
                  <c:pt idx="12">
                    <c:v>11 Ave &amp; W 41 St</c:v>
                  </c:pt>
                  <c:pt idx="13">
                    <c:v>Central Park S &amp; 6 Ave</c:v>
                  </c:pt>
                  <c:pt idx="14">
                    <c:v>W 22 St &amp; 10 Ave</c:v>
                  </c:pt>
                  <c:pt idx="15">
                    <c:v>Broadway &amp; W 60 St</c:v>
                  </c:pt>
                  <c:pt idx="16">
                    <c:v>E 24 St &amp; Park Ave S</c:v>
                  </c:pt>
                  <c:pt idx="17">
                    <c:v>W 41 St &amp; 8 Ave</c:v>
                  </c:pt>
                  <c:pt idx="18">
                    <c:v>11 Ave &amp; W 27 St</c:v>
                  </c:pt>
                  <c:pt idx="19">
                    <c:v>South End Ave &amp; Liberty St</c:v>
                  </c:pt>
                  <c:pt idx="20">
                    <c:v>W 22 St &amp; 10 Ave</c:v>
                  </c:pt>
                </c:lvl>
              </c:multiLvlStrCache>
            </c:multiLvlStrRef>
          </c:cat>
          <c:val>
            <c:numRef>
              <c:f>Sheet1!$C$2:$C$11</c:f>
              <c:numCache>
                <c:formatCode>General</c:formatCode>
                <c:ptCount val="10"/>
                <c:pt idx="0">
                  <c:v>410.02518382352901</c:v>
                </c:pt>
                <c:pt idx="1">
                  <c:v>468.309389556263</c:v>
                </c:pt>
                <c:pt idx="2">
                  <c:v>2128.71577874075</c:v>
                </c:pt>
                <c:pt idx="3">
                  <c:v>444.39805510534802</c:v>
                </c:pt>
                <c:pt idx="4">
                  <c:v>2447.91493506493</c:v>
                </c:pt>
                <c:pt idx="5">
                  <c:v>518.57714285714201</c:v>
                </c:pt>
                <c:pt idx="6">
                  <c:v>517.2014150943387</c:v>
                </c:pt>
                <c:pt idx="7">
                  <c:v>420.76871401151601</c:v>
                </c:pt>
                <c:pt idx="8">
                  <c:v>488.40097560975602</c:v>
                </c:pt>
                <c:pt idx="9">
                  <c:v>523.13298153034305</c:v>
                </c:pt>
              </c:numCache>
            </c:numRef>
          </c:val>
          <c:extLst>
            <c:ext xmlns:c16="http://schemas.microsoft.com/office/drawing/2014/chart" uri="{C3380CC4-5D6E-409C-BE32-E72D297353CC}">
              <c16:uniqueId val="{00000000-A6A9-4DD7-8828-536AD677A8D8}"/>
            </c:ext>
          </c:extLst>
        </c:ser>
        <c:ser>
          <c:idx val="1"/>
          <c:order val="1"/>
          <c:tx>
            <c:strRef>
              <c:f>Sheet1!$D$1</c:f>
              <c:strCache>
                <c:ptCount val="1"/>
                <c:pt idx="0">
                  <c:v>taxi</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(Sheet1!$A$2:$B$11,Sheet1!$A$1:$B$11)</c:f>
              <c:multiLvlStrCache>
                <c:ptCount val="21"/>
                <c:lvl>
                  <c:pt idx="0">
                    <c:v>8 Ave &amp; W 31 St</c:v>
                  </c:pt>
                  <c:pt idx="1">
                    <c:v>8 Ave &amp; W 33 St</c:v>
                  </c:pt>
                  <c:pt idx="2">
                    <c:v>Central Park S &amp; 6 Ave</c:v>
                  </c:pt>
                  <c:pt idx="3">
                    <c:v>W 21 St &amp; 6 Ave</c:v>
                  </c:pt>
                  <c:pt idx="4">
                    <c:v>Broadway &amp; W 60 St</c:v>
                  </c:pt>
                  <c:pt idx="5">
                    <c:v>Pershing Square North</c:v>
                  </c:pt>
                  <c:pt idx="6">
                    <c:v>E 43 St &amp; Vanderbilt Ave</c:v>
                  </c:pt>
                  <c:pt idx="7">
                    <c:v>8 Ave &amp; W 31 St</c:v>
                  </c:pt>
                  <c:pt idx="8">
                    <c:v>Bus Slip &amp; State St</c:v>
                  </c:pt>
                  <c:pt idx="9">
                    <c:v>Broadway &amp; E 22 St</c:v>
                  </c:pt>
                  <c:pt idx="10">
                    <c:v>end_station_name</c:v>
                  </c:pt>
                  <c:pt idx="11">
                    <c:v>8 Ave &amp; W 31 St</c:v>
                  </c:pt>
                  <c:pt idx="12">
                    <c:v>8 Ave &amp; W 33 St</c:v>
                  </c:pt>
                  <c:pt idx="13">
                    <c:v>Central Park S &amp; 6 Ave</c:v>
                  </c:pt>
                  <c:pt idx="14">
                    <c:v>W 21 St &amp; 6 Ave</c:v>
                  </c:pt>
                  <c:pt idx="15">
                    <c:v>Broadway &amp; W 60 St</c:v>
                  </c:pt>
                  <c:pt idx="16">
                    <c:v>Pershing Square North</c:v>
                  </c:pt>
                  <c:pt idx="17">
                    <c:v>E 43 St &amp; Vanderbilt Ave</c:v>
                  </c:pt>
                  <c:pt idx="18">
                    <c:v>8 Ave &amp; W 31 St</c:v>
                  </c:pt>
                  <c:pt idx="19">
                    <c:v>Bus Slip &amp; State St</c:v>
                  </c:pt>
                  <c:pt idx="20">
                    <c:v>Broadway &amp; E 22 St</c:v>
                  </c:pt>
                </c:lvl>
                <c:lvl>
                  <c:pt idx="0">
                    <c:v>W 17 St &amp; 8 Ave</c:v>
                  </c:pt>
                  <c:pt idx="1">
                    <c:v>11 Ave &amp; W 41 St</c:v>
                  </c:pt>
                  <c:pt idx="2">
                    <c:v>Central Park S &amp; 6 Ave</c:v>
                  </c:pt>
                  <c:pt idx="3">
                    <c:v>W 22 St &amp; 10 Ave</c:v>
                  </c:pt>
                  <c:pt idx="4">
                    <c:v>Broadway &amp; W 60 St</c:v>
                  </c:pt>
                  <c:pt idx="5">
                    <c:v>E 24 St &amp; Park Ave S</c:v>
                  </c:pt>
                  <c:pt idx="6">
                    <c:v>W 41 St &amp; 8 Ave</c:v>
                  </c:pt>
                  <c:pt idx="7">
                    <c:v>11 Ave &amp; W 27 St</c:v>
                  </c:pt>
                  <c:pt idx="8">
                    <c:v>South End Ave &amp; Liberty St</c:v>
                  </c:pt>
                  <c:pt idx="9">
                    <c:v>W 22 St &amp; 10 Ave</c:v>
                  </c:pt>
                  <c:pt idx="10">
                    <c:v>start_station_name</c:v>
                  </c:pt>
                  <c:pt idx="11">
                    <c:v>W 17 St &amp; 8 Ave</c:v>
                  </c:pt>
                  <c:pt idx="12">
                    <c:v>11 Ave &amp; W 41 St</c:v>
                  </c:pt>
                  <c:pt idx="13">
                    <c:v>Central Park S &amp; 6 Ave</c:v>
                  </c:pt>
                  <c:pt idx="14">
                    <c:v>W 22 St &amp; 10 Ave</c:v>
                  </c:pt>
                  <c:pt idx="15">
                    <c:v>Broadway &amp; W 60 St</c:v>
                  </c:pt>
                  <c:pt idx="16">
                    <c:v>E 24 St &amp; Park Ave S</c:v>
                  </c:pt>
                  <c:pt idx="17">
                    <c:v>W 41 St &amp; 8 Ave</c:v>
                  </c:pt>
                  <c:pt idx="18">
                    <c:v>11 Ave &amp; W 27 St</c:v>
                  </c:pt>
                  <c:pt idx="19">
                    <c:v>South End Ave &amp; Liberty St</c:v>
                  </c:pt>
                  <c:pt idx="20">
                    <c:v>W 22 St &amp; 10 Ave</c:v>
                  </c:pt>
                </c:lvl>
              </c:multiLvlStrCache>
            </c:multiLvlStrRef>
          </c:cat>
          <c:val>
            <c:numRef>
              <c:f>Sheet1!$D$2:$D$11</c:f>
              <c:numCache>
                <c:formatCode>General</c:formatCode>
                <c:ptCount val="10"/>
                <c:pt idx="0">
                  <c:v>595.37731610091839</c:v>
                </c:pt>
                <c:pt idx="1">
                  <c:v>718.3131194545407</c:v>
                </c:pt>
                <c:pt idx="2">
                  <c:v>623.01680323557196</c:v>
                </c:pt>
                <c:pt idx="3">
                  <c:v>501.699558173784</c:v>
                </c:pt>
                <c:pt idx="4">
                  <c:v>702.83366826402789</c:v>
                </c:pt>
                <c:pt idx="5">
                  <c:v>587.75062538578834</c:v>
                </c:pt>
                <c:pt idx="6">
                  <c:v>616.88817192810802</c:v>
                </c:pt>
                <c:pt idx="7">
                  <c:v>619.41224748129639</c:v>
                </c:pt>
                <c:pt idx="8">
                  <c:v>607.82474741174997</c:v>
                </c:pt>
                <c:pt idx="9">
                  <c:v>542.05908092339803</c:v>
                </c:pt>
              </c:numCache>
            </c:numRef>
          </c:val>
          <c:extLst>
            <c:ext xmlns:c16="http://schemas.microsoft.com/office/drawing/2014/chart" uri="{C3380CC4-5D6E-409C-BE32-E72D297353CC}">
              <c16:uniqueId val="{00000001-A6A9-4DD7-8828-536AD677A8D8}"/>
            </c:ext>
          </c:extLst>
        </c:ser>
        <c:dLbls>
          <c:dLblPos val="inEnd"/>
          <c:showLegendKey val="0"/>
          <c:showVal val="1"/>
          <c:showCatName val="0"/>
          <c:showSerName val="0"/>
          <c:showPercent val="0"/>
          <c:showBubbleSize val="0"/>
        </c:dLbls>
        <c:gapWidth val="182"/>
        <c:axId val="-2119758392"/>
        <c:axId val="-2093438696"/>
      </c:barChart>
      <c:catAx>
        <c:axId val="-21197583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93438696"/>
        <c:crosses val="autoZero"/>
        <c:auto val="1"/>
        <c:lblAlgn val="ctr"/>
        <c:lblOffset val="100"/>
        <c:noMultiLvlLbl val="0"/>
      </c:catAx>
      <c:valAx>
        <c:axId val="-2093438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altLang="zh-CN" sz="1400"/>
                  <a:t>AVG Trip</a:t>
                </a:r>
                <a:r>
                  <a:rPr lang="en-US" altLang="zh-CN" sz="1400" baseline="0"/>
                  <a:t> Duration (s)</a:t>
                </a:r>
                <a:endParaRPr lang="zh-CN" sz="1400"/>
              </a:p>
            </c:rich>
          </c:tx>
          <c:layout>
            <c:manualLayout>
              <c:xMode val="edge"/>
              <c:yMode val="edge"/>
              <c:x val="0.44924522669960398"/>
              <c:y val="0.92856837606837594"/>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119758392"/>
        <c:crosses val="autoZero"/>
        <c:crossBetween val="between"/>
      </c:valAx>
      <c:spPr>
        <a:noFill/>
        <a:ln>
          <a:noFill/>
        </a:ln>
        <a:effectLst/>
      </c:spPr>
    </c:plotArea>
    <c:legend>
      <c:legendPos val="tr"/>
      <c:layout>
        <c:manualLayout>
          <c:xMode val="edge"/>
          <c:yMode val="edge"/>
          <c:x val="0.84608862127528195"/>
          <c:y val="7.0267178141193903E-2"/>
          <c:w val="0.14606824146981601"/>
          <c:h val="0.14228918500571999"/>
        </c:manualLayout>
      </c:layout>
      <c:overlay val="1"/>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9C45AE-CEF4-824B-BA49-CE9A57BBAF2D}" type="datetimeFigureOut">
              <a:rPr kumimoji="1" lang="zh-CN" altLang="en-US" smtClean="0"/>
              <a:t>2017/5/10</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617805-95FC-1A4D-9119-3D6C89B8D327}" type="slidenum">
              <a:rPr kumimoji="1" lang="zh-CN" altLang="en-US" smtClean="0"/>
              <a:t>‹#›</a:t>
            </a:fld>
            <a:endParaRPr kumimoji="1" lang="zh-CN" altLang="en-US"/>
          </a:p>
        </p:txBody>
      </p:sp>
    </p:spTree>
    <p:extLst>
      <p:ext uri="{BB962C8B-B14F-4D97-AF65-F5344CB8AC3E}">
        <p14:creationId xmlns:p14="http://schemas.microsoft.com/office/powerpoint/2010/main" val="391246386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 find that Car2go only</a:t>
            </a:r>
            <a:r>
              <a:rPr lang="en-US" altLang="zh-CN" baseline="0" dirty="0"/>
              <a:t> have 550 cars, when compared with taxi or </a:t>
            </a:r>
            <a:r>
              <a:rPr lang="en-US" altLang="zh-CN" baseline="0" dirty="0" err="1"/>
              <a:t>uber</a:t>
            </a:r>
            <a:r>
              <a:rPr lang="en-US" altLang="zh-CN" baseline="0" dirty="0"/>
              <a:t> cars, it can be ignored.</a:t>
            </a:r>
          </a:p>
          <a:p>
            <a:r>
              <a:rPr lang="en-US" altLang="zh-CN" baseline="0" dirty="0"/>
              <a:t>And We get more than 10 000 city bikes in NYC, nearly the same number with Yellow taxis, will it make huge difference?  The answer is no.</a:t>
            </a:r>
          </a:p>
          <a:p>
            <a:r>
              <a:rPr lang="en-US" altLang="zh-CN" baseline="0" dirty="0"/>
              <a:t>We also get 4 times </a:t>
            </a:r>
            <a:r>
              <a:rPr lang="en-US" altLang="zh-CN" baseline="0" dirty="0" err="1"/>
              <a:t>uber</a:t>
            </a:r>
            <a:r>
              <a:rPr lang="en-US" altLang="zh-CN" baseline="0" dirty="0"/>
              <a:t> cars than yellow taxis, So does the </a:t>
            </a:r>
            <a:r>
              <a:rPr lang="en-US" altLang="zh-CN" baseline="0" dirty="0" err="1"/>
              <a:t>uber</a:t>
            </a:r>
            <a:r>
              <a:rPr lang="en-US" altLang="zh-CN" baseline="0" dirty="0"/>
              <a:t> get more trips than yellow taxi? </a:t>
            </a:r>
            <a:r>
              <a:rPr lang="en-US" altLang="zh-CN" baseline="0" dirty="0" err="1"/>
              <a:t>No,too</a:t>
            </a: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23617805-95FC-1A4D-9119-3D6C89B8D327}" type="slidenum">
              <a:rPr kumimoji="1" lang="zh-CN" altLang="en-US" smtClean="0"/>
              <a:t>15</a:t>
            </a:fld>
            <a:endParaRPr kumimoji="1" lang="zh-CN" altLang="en-US"/>
          </a:p>
        </p:txBody>
      </p:sp>
    </p:spTree>
    <p:extLst>
      <p:ext uri="{BB962C8B-B14F-4D97-AF65-F5344CB8AC3E}">
        <p14:creationId xmlns:p14="http://schemas.microsoft.com/office/powerpoint/2010/main" val="934512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got</a:t>
            </a:r>
            <a:r>
              <a:rPr lang="en-US" altLang="zh-CN" baseline="0" dirty="0"/>
              <a:t> taxi and bike data from 2013 to 2016, </a:t>
            </a:r>
            <a:r>
              <a:rPr lang="en-US" altLang="zh-CN" baseline="0" dirty="0" err="1"/>
              <a:t>uber</a:t>
            </a:r>
            <a:r>
              <a:rPr lang="en-US" altLang="zh-CN" baseline="0" dirty="0"/>
              <a:t> and </a:t>
            </a:r>
            <a:r>
              <a:rPr lang="en-US" altLang="zh-CN" baseline="0" dirty="0" err="1"/>
              <a:t>lyft</a:t>
            </a:r>
            <a:r>
              <a:rPr lang="en-US" altLang="zh-CN" baseline="0" dirty="0"/>
              <a:t> data from 2015 to 2016 </a:t>
            </a:r>
          </a:p>
          <a:p>
            <a:r>
              <a:rPr lang="en-US" altLang="zh-CN" baseline="0" dirty="0"/>
              <a:t>From the graph we can find the </a:t>
            </a:r>
            <a:r>
              <a:rPr lang="en-US" altLang="zh-CN" baseline="0" dirty="0" err="1"/>
              <a:t>uber</a:t>
            </a:r>
            <a:r>
              <a:rPr lang="en-US" altLang="zh-CN" baseline="0" dirty="0"/>
              <a:t> and </a:t>
            </a:r>
            <a:r>
              <a:rPr lang="en-US" altLang="zh-CN" baseline="0" dirty="0" err="1"/>
              <a:t>lyft</a:t>
            </a:r>
            <a:r>
              <a:rPr lang="en-US" altLang="zh-CN" baseline="0" dirty="0"/>
              <a:t> get more and more popular in NYC, the corresponding influence is the obvious deceasing for the traditional taxi tips</a:t>
            </a:r>
          </a:p>
          <a:p>
            <a:r>
              <a:rPr lang="en-US" altLang="zh-CN" baseline="0" dirty="0"/>
              <a:t>We also find that the city bike seems have a pretty low increase rate. Why? Let’s find more details for </a:t>
            </a:r>
            <a:r>
              <a:rPr lang="en-US" altLang="zh-CN" baseline="0" dirty="0" err="1"/>
              <a:t>citybike</a:t>
            </a:r>
            <a:endParaRPr lang="en-US" altLang="zh-CN" baseline="0" dirty="0"/>
          </a:p>
          <a:p>
            <a:endParaRPr kumimoji="1" lang="zh-CN" altLang="en-US" dirty="0"/>
          </a:p>
        </p:txBody>
      </p:sp>
      <p:sp>
        <p:nvSpPr>
          <p:cNvPr id="4" name="幻灯片编号占位符 3"/>
          <p:cNvSpPr>
            <a:spLocks noGrp="1"/>
          </p:cNvSpPr>
          <p:nvPr>
            <p:ph type="sldNum" sz="quarter" idx="10"/>
          </p:nvPr>
        </p:nvSpPr>
        <p:spPr/>
        <p:txBody>
          <a:bodyPr/>
          <a:lstStyle/>
          <a:p>
            <a:fld id="{23617805-95FC-1A4D-9119-3D6C89B8D327}" type="slidenum">
              <a:rPr kumimoji="1" lang="zh-CN" altLang="en-US" smtClean="0"/>
              <a:t>16</a:t>
            </a:fld>
            <a:endParaRPr kumimoji="1" lang="zh-CN" altLang="en-US"/>
          </a:p>
        </p:txBody>
      </p:sp>
    </p:spTree>
    <p:extLst>
      <p:ext uri="{BB962C8B-B14F-4D97-AF65-F5344CB8AC3E}">
        <p14:creationId xmlns:p14="http://schemas.microsoft.com/office/powerpoint/2010/main" val="1846414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r>
              <a:rPr lang="en-US" altLang="zh-CN" baseline="0" dirty="0"/>
              <a:t> let us find the top10 bike ride routes (we select these routes which contains taxi ride data in range 300 meters. So we drop some routes without taxi data nearby such as rides on governors island  ) </a:t>
            </a:r>
          </a:p>
          <a:p>
            <a:r>
              <a:rPr lang="en-US" altLang="zh-CN" baseline="0" dirty="0"/>
              <a:t>These two routes are start and end at the same section.(obvious, most of them are on their way to central park)</a:t>
            </a:r>
          </a:p>
          <a:p>
            <a:r>
              <a:rPr lang="en-US" altLang="zh-CN" baseline="0" dirty="0"/>
              <a:t>Back to our data, the graph is showing the number of trips for the bike and taxi which has the same route. (decide by start location and end location)</a:t>
            </a:r>
          </a:p>
          <a:p>
            <a:r>
              <a:rPr lang="en-US" altLang="zh-CN" baseline="0" dirty="0"/>
              <a:t>For viewing data better, I set the </a:t>
            </a:r>
            <a:r>
              <a:rPr lang="en-US" altLang="zh-CN" sz="1200" b="0" i="0" u="none" strike="noStrike" kern="1200" dirty="0">
                <a:solidFill>
                  <a:schemeClr val="tx1"/>
                </a:solidFill>
                <a:effectLst/>
                <a:latin typeface="+mn-lt"/>
                <a:ea typeface="+mn-ea"/>
                <a:cs typeface="+mn-cs"/>
              </a:rPr>
              <a:t>vertical</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coordinates as Logarithmic </a:t>
            </a:r>
            <a:r>
              <a:rPr lang="en-US" altLang="zh-CN" sz="1200" b="0" i="0" u="none" strike="noStrike" kern="1200" baseline="0" dirty="0">
                <a:solidFill>
                  <a:schemeClr val="tx1"/>
                </a:solidFill>
                <a:effectLst/>
                <a:latin typeface="+mn-lt"/>
                <a:ea typeface="+mn-ea"/>
                <a:cs typeface="+mn-cs"/>
              </a:rPr>
              <a:t>,  and they have </a:t>
            </a:r>
            <a:r>
              <a:rPr lang="en-US" altLang="zh-CN" sz="1200" b="0" i="0" kern="1200" dirty="0">
                <a:solidFill>
                  <a:schemeClr val="tx1"/>
                </a:solidFill>
                <a:effectLst/>
                <a:latin typeface="+mn-lt"/>
                <a:ea typeface="+mn-ea"/>
                <a:cs typeface="+mn-cs"/>
              </a:rPr>
              <a:t>significant quantitative differences</a:t>
            </a:r>
          </a:p>
          <a:p>
            <a:r>
              <a:rPr lang="en-US" altLang="zh-CN" sz="1200" b="0" i="0" kern="1200" baseline="0" dirty="0">
                <a:solidFill>
                  <a:schemeClr val="tx1"/>
                </a:solidFill>
                <a:effectLst/>
                <a:latin typeface="+mn-lt"/>
                <a:ea typeface="+mn-ea"/>
                <a:cs typeface="+mn-cs"/>
              </a:rPr>
              <a:t>Which lead to our conclusion, city bike are not treating as a substitution for taxi. </a:t>
            </a:r>
          </a:p>
          <a:p>
            <a:r>
              <a:rPr lang="en-US" altLang="zh-CN" sz="1200" b="0" i="0" kern="1200" baseline="0" dirty="0">
                <a:solidFill>
                  <a:schemeClr val="tx1"/>
                </a:solidFill>
                <a:effectLst/>
                <a:latin typeface="+mn-lt"/>
                <a:ea typeface="+mn-ea"/>
                <a:cs typeface="+mn-cs"/>
              </a:rPr>
              <a:t>But is bike not applicable when compared with taxi?</a:t>
            </a:r>
            <a:endParaRPr lang="en-US" altLang="zh-CN" baseline="0" dirty="0"/>
          </a:p>
        </p:txBody>
      </p:sp>
      <p:sp>
        <p:nvSpPr>
          <p:cNvPr id="4" name="幻灯片编号占位符 3"/>
          <p:cNvSpPr>
            <a:spLocks noGrp="1"/>
          </p:cNvSpPr>
          <p:nvPr>
            <p:ph type="sldNum" sz="quarter" idx="10"/>
          </p:nvPr>
        </p:nvSpPr>
        <p:spPr/>
        <p:txBody>
          <a:bodyPr/>
          <a:lstStyle/>
          <a:p>
            <a:fld id="{23617805-95FC-1A4D-9119-3D6C89B8D327}" type="slidenum">
              <a:rPr kumimoji="1" lang="zh-CN" altLang="en-US" smtClean="0"/>
              <a:t>17</a:t>
            </a:fld>
            <a:endParaRPr kumimoji="1" lang="zh-CN" altLang="en-US"/>
          </a:p>
        </p:txBody>
      </p:sp>
    </p:spTree>
    <p:extLst>
      <p:ext uri="{BB962C8B-B14F-4D97-AF65-F5344CB8AC3E}">
        <p14:creationId xmlns:p14="http://schemas.microsoft.com/office/powerpoint/2010/main" val="934512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graph shows average trip duration for bike and taxi with same route.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First let’s check the most </a:t>
            </a:r>
            <a:r>
              <a:rPr lang="en-US" altLang="zh-CN" sz="1200" b="0" i="0" u="none" strike="noStrike" kern="1200" dirty="0">
                <a:solidFill>
                  <a:schemeClr val="tx1"/>
                </a:solidFill>
                <a:effectLst/>
                <a:latin typeface="+mn-lt"/>
                <a:ea typeface="+mn-ea"/>
                <a:cs typeface="+mn-cs"/>
              </a:rPr>
              <a:t>remarkable</a:t>
            </a:r>
            <a:r>
              <a:rPr lang="en-US" altLang="zh-CN" sz="1200" b="0" i="0" u="none" strike="noStrike" kern="1200" baseline="0" dirty="0">
                <a:solidFill>
                  <a:schemeClr val="tx1"/>
                </a:solidFill>
                <a:effectLst/>
                <a:latin typeface="+mn-lt"/>
                <a:ea typeface="+mn-ea"/>
                <a:cs typeface="+mn-cs"/>
              </a:rPr>
              <a:t> one, ok , they are the tourists for central park.</a:t>
            </a:r>
            <a:endParaRPr lang="en-US" altLang="zh-CN" baseline="0" dirty="0"/>
          </a:p>
          <a:p>
            <a:r>
              <a:rPr lang="en-US" altLang="zh-CN" baseline="0" dirty="0"/>
              <a:t>Besides these two routes, We can find that bike trips always has a shorter trip duration when compared with taxi.</a:t>
            </a:r>
          </a:p>
          <a:p>
            <a:r>
              <a:rPr lang="en-US" altLang="zh-CN" baseline="0" dirty="0"/>
              <a:t>So if u are in a hurry and you are in Manhattan, get a bike instead of a taxi.</a:t>
            </a:r>
            <a:endParaRPr lang="zh-CN" altLang="en-US" dirty="0"/>
          </a:p>
        </p:txBody>
      </p:sp>
      <p:sp>
        <p:nvSpPr>
          <p:cNvPr id="4" name="幻灯片编号占位符 3"/>
          <p:cNvSpPr>
            <a:spLocks noGrp="1"/>
          </p:cNvSpPr>
          <p:nvPr>
            <p:ph type="sldNum" sz="quarter" idx="10"/>
          </p:nvPr>
        </p:nvSpPr>
        <p:spPr/>
        <p:txBody>
          <a:bodyPr/>
          <a:lstStyle/>
          <a:p>
            <a:fld id="{23617805-95FC-1A4D-9119-3D6C89B8D327}" type="slidenum">
              <a:rPr kumimoji="1" lang="zh-CN" altLang="en-US" smtClean="0"/>
              <a:t>18</a:t>
            </a:fld>
            <a:endParaRPr kumimoji="1" lang="zh-CN" altLang="en-US"/>
          </a:p>
        </p:txBody>
      </p:sp>
    </p:spTree>
    <p:extLst>
      <p:ext uri="{BB962C8B-B14F-4D97-AF65-F5344CB8AC3E}">
        <p14:creationId xmlns:p14="http://schemas.microsoft.com/office/powerpoint/2010/main" val="934512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a:p>
        </p:txBody>
      </p:sp>
      <p:sp>
        <p:nvSpPr>
          <p:cNvPr id="4" name="日期占位符 3"/>
          <p:cNvSpPr>
            <a:spLocks noGrp="1"/>
          </p:cNvSpPr>
          <p:nvPr>
            <p:ph type="dt" sz="half" idx="10"/>
          </p:nvPr>
        </p:nvSpPr>
        <p:spPr/>
        <p:txBody>
          <a:bodyPr/>
          <a:lstStyle/>
          <a:p>
            <a:fld id="{1F05519C-B9B1-4840-B4EE-C644B1D88D57}" type="datetimeFigureOut">
              <a:rPr lang="en-US" smtClean="0"/>
              <a:t>5/10/2017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FD388BD9-3602-4649-B80C-D4A58B84F2D8}" type="slidenum">
              <a:rPr lang="en-US" smtClean="0"/>
              <a:t>‹#›</a:t>
            </a:fld>
            <a:endParaRPr lang="en-US"/>
          </a:p>
        </p:txBody>
      </p:sp>
    </p:spTree>
    <p:extLst>
      <p:ext uri="{BB962C8B-B14F-4D97-AF65-F5344CB8AC3E}">
        <p14:creationId xmlns:p14="http://schemas.microsoft.com/office/powerpoint/2010/main" val="1738158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1F05519C-B9B1-4840-B4EE-C644B1D88D57}" type="datetimeFigureOut">
              <a:rPr lang="en-US" smtClean="0"/>
              <a:t>5/10/2017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FD388BD9-3602-4649-B80C-D4A58B84F2D8}" type="slidenum">
              <a:rPr lang="en-US" smtClean="0"/>
              <a:t>‹#›</a:t>
            </a:fld>
            <a:endParaRPr lang="en-US"/>
          </a:p>
        </p:txBody>
      </p:sp>
    </p:spTree>
    <p:extLst>
      <p:ext uri="{BB962C8B-B14F-4D97-AF65-F5344CB8AC3E}">
        <p14:creationId xmlns:p14="http://schemas.microsoft.com/office/powerpoint/2010/main" val="2688515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1F05519C-B9B1-4840-B4EE-C644B1D88D57}" type="datetimeFigureOut">
              <a:rPr lang="en-US" smtClean="0"/>
              <a:t>5/10/2017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FD388BD9-3602-4649-B80C-D4A58B84F2D8}" type="slidenum">
              <a:rPr lang="en-US" smtClean="0"/>
              <a:t>‹#›</a:t>
            </a:fld>
            <a:endParaRPr lang="en-US"/>
          </a:p>
        </p:txBody>
      </p:sp>
    </p:spTree>
    <p:extLst>
      <p:ext uri="{BB962C8B-B14F-4D97-AF65-F5344CB8AC3E}">
        <p14:creationId xmlns:p14="http://schemas.microsoft.com/office/powerpoint/2010/main" val="346256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1F05519C-B9B1-4840-B4EE-C644B1D88D57}" type="datetimeFigureOut">
              <a:rPr lang="en-US" smtClean="0"/>
              <a:t>5/10/2017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FD388BD9-3602-4649-B80C-D4A58B84F2D8}" type="slidenum">
              <a:rPr lang="en-US" smtClean="0"/>
              <a:t>‹#›</a:t>
            </a:fld>
            <a:endParaRPr lang="en-US"/>
          </a:p>
        </p:txBody>
      </p:sp>
    </p:spTree>
    <p:extLst>
      <p:ext uri="{BB962C8B-B14F-4D97-AF65-F5344CB8AC3E}">
        <p14:creationId xmlns:p14="http://schemas.microsoft.com/office/powerpoint/2010/main" val="704067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1F05519C-B9B1-4840-B4EE-C644B1D88D57}" type="datetimeFigureOut">
              <a:rPr lang="en-US" smtClean="0"/>
              <a:t>5/10/2017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FD388BD9-3602-4649-B80C-D4A58B84F2D8}" type="slidenum">
              <a:rPr lang="en-US" smtClean="0"/>
              <a:t>‹#›</a:t>
            </a:fld>
            <a:endParaRPr lang="en-US"/>
          </a:p>
        </p:txBody>
      </p:sp>
    </p:spTree>
    <p:extLst>
      <p:ext uri="{BB962C8B-B14F-4D97-AF65-F5344CB8AC3E}">
        <p14:creationId xmlns:p14="http://schemas.microsoft.com/office/powerpoint/2010/main" val="3193452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p>
            <a:fld id="{1F05519C-B9B1-4840-B4EE-C644B1D88D57}" type="datetimeFigureOut">
              <a:rPr lang="en-US" smtClean="0"/>
              <a:t>5/10/2017</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FD388BD9-3602-4649-B80C-D4A58B84F2D8}" type="slidenum">
              <a:rPr lang="en-US" smtClean="0"/>
              <a:t>‹#›</a:t>
            </a:fld>
            <a:endParaRPr lang="en-US"/>
          </a:p>
        </p:txBody>
      </p:sp>
    </p:spTree>
    <p:extLst>
      <p:ext uri="{BB962C8B-B14F-4D97-AF65-F5344CB8AC3E}">
        <p14:creationId xmlns:p14="http://schemas.microsoft.com/office/powerpoint/2010/main" val="375937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p:cNvSpPr>
            <a:spLocks noGrp="1"/>
          </p:cNvSpPr>
          <p:nvPr>
            <p:ph type="dt" sz="half" idx="10"/>
          </p:nvPr>
        </p:nvSpPr>
        <p:spPr/>
        <p:txBody>
          <a:bodyPr/>
          <a:lstStyle/>
          <a:p>
            <a:fld id="{1F05519C-B9B1-4840-B4EE-C644B1D88D57}" type="datetimeFigureOut">
              <a:rPr lang="en-US" smtClean="0"/>
              <a:t>5/10/2017</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FD388BD9-3602-4649-B80C-D4A58B84F2D8}" type="slidenum">
              <a:rPr lang="en-US" smtClean="0"/>
              <a:t>‹#›</a:t>
            </a:fld>
            <a:endParaRPr lang="en-US"/>
          </a:p>
        </p:txBody>
      </p:sp>
    </p:spTree>
    <p:extLst>
      <p:ext uri="{BB962C8B-B14F-4D97-AF65-F5344CB8AC3E}">
        <p14:creationId xmlns:p14="http://schemas.microsoft.com/office/powerpoint/2010/main" val="330642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fld id="{1F05519C-B9B1-4840-B4EE-C644B1D88D57}" type="datetimeFigureOut">
              <a:rPr lang="en-US" smtClean="0"/>
              <a:t>5/10/2017</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FD388BD9-3602-4649-B80C-D4A58B84F2D8}" type="slidenum">
              <a:rPr lang="en-US" smtClean="0"/>
              <a:t>‹#›</a:t>
            </a:fld>
            <a:endParaRPr lang="en-US"/>
          </a:p>
        </p:txBody>
      </p:sp>
    </p:spTree>
    <p:extLst>
      <p:ext uri="{BB962C8B-B14F-4D97-AF65-F5344CB8AC3E}">
        <p14:creationId xmlns:p14="http://schemas.microsoft.com/office/powerpoint/2010/main" val="100190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05519C-B9B1-4840-B4EE-C644B1D88D57}" type="datetimeFigureOut">
              <a:rPr lang="en-US" smtClean="0"/>
              <a:t>5/10/2017</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FD388BD9-3602-4649-B80C-D4A58B84F2D8}" type="slidenum">
              <a:rPr lang="en-US" smtClean="0"/>
              <a:t>‹#›</a:t>
            </a:fld>
            <a:endParaRPr lang="en-US"/>
          </a:p>
        </p:txBody>
      </p:sp>
    </p:spTree>
    <p:extLst>
      <p:ext uri="{BB962C8B-B14F-4D97-AF65-F5344CB8AC3E}">
        <p14:creationId xmlns:p14="http://schemas.microsoft.com/office/powerpoint/2010/main" val="4084395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F05519C-B9B1-4840-B4EE-C644B1D88D57}" type="datetimeFigureOut">
              <a:rPr lang="en-US" smtClean="0"/>
              <a:t>5/10/2017</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FD388BD9-3602-4649-B80C-D4A58B84F2D8}" type="slidenum">
              <a:rPr lang="en-US" smtClean="0"/>
              <a:t>‹#›</a:t>
            </a:fld>
            <a:endParaRPr lang="en-US"/>
          </a:p>
        </p:txBody>
      </p:sp>
    </p:spTree>
    <p:extLst>
      <p:ext uri="{BB962C8B-B14F-4D97-AF65-F5344CB8AC3E}">
        <p14:creationId xmlns:p14="http://schemas.microsoft.com/office/powerpoint/2010/main" val="1557499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F05519C-B9B1-4840-B4EE-C644B1D88D57}" type="datetimeFigureOut">
              <a:rPr lang="en-US" smtClean="0"/>
              <a:t>5/10/2017</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FD388BD9-3602-4649-B80C-D4A58B84F2D8}" type="slidenum">
              <a:rPr lang="en-US" smtClean="0"/>
              <a:t>‹#›</a:t>
            </a:fld>
            <a:endParaRPr lang="en-US"/>
          </a:p>
        </p:txBody>
      </p:sp>
    </p:spTree>
    <p:extLst>
      <p:ext uri="{BB962C8B-B14F-4D97-AF65-F5344CB8AC3E}">
        <p14:creationId xmlns:p14="http://schemas.microsoft.com/office/powerpoint/2010/main" val="1734474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05519C-B9B1-4840-B4EE-C644B1D88D57}" type="datetimeFigureOut">
              <a:rPr lang="en-US" smtClean="0"/>
              <a:t>5/10/2017</a:t>
            </a:fld>
            <a:endParaRPr 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388BD9-3602-4649-B80C-D4A58B84F2D8}" type="slidenum">
              <a:rPr lang="en-US" smtClean="0"/>
              <a:t>‹#›</a:t>
            </a:fld>
            <a:endParaRPr lang="en-US"/>
          </a:p>
        </p:txBody>
      </p:sp>
    </p:spTree>
    <p:extLst>
      <p:ext uri="{BB962C8B-B14F-4D97-AF65-F5344CB8AC3E}">
        <p14:creationId xmlns:p14="http://schemas.microsoft.com/office/powerpoint/2010/main" val="40424762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6.jpeg"/><Relationship Id="rId7" Type="http://schemas.openxmlformats.org/officeDocument/2006/relationships/image" Target="../media/image28.jpeg"/><Relationship Id="rId2" Type="http://schemas.openxmlformats.org/officeDocument/2006/relationships/image" Target="../media/image25.jpe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27.jpeg"/><Relationship Id="rId4" Type="http://schemas.microsoft.com/office/2007/relationships/hdphoto" Target="../media/hdphoto7.wdp"/></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cityBikePoints2.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cityBikePoints2.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jpeg"/><Relationship Id="rId5" Type="http://schemas.microsoft.com/office/2007/relationships/hdphoto" Target="../media/hdphoto4.wdp"/><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descr="taxi-yellow-sig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638" y="1"/>
            <a:ext cx="5336850" cy="3485572"/>
          </a:xfrm>
          <a:prstGeom prst="rect">
            <a:avLst/>
          </a:prstGeom>
        </p:spPr>
      </p:pic>
      <p:pic>
        <p:nvPicPr>
          <p:cNvPr id="5" name="图片 4" descr="taxi-yellow-sign.jpg"/>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83638" y="3458553"/>
            <a:ext cx="5336850" cy="3399448"/>
          </a:xfrm>
          <a:prstGeom prst="rect">
            <a:avLst/>
          </a:prstGeom>
        </p:spPr>
      </p:pic>
      <p:sp>
        <p:nvSpPr>
          <p:cNvPr id="6" name="文本框 5"/>
          <p:cNvSpPr txBox="1"/>
          <p:nvPr/>
        </p:nvSpPr>
        <p:spPr>
          <a:xfrm>
            <a:off x="7241901" y="3359164"/>
            <a:ext cx="5531548" cy="338554"/>
          </a:xfrm>
          <a:prstGeom prst="rect">
            <a:avLst/>
          </a:prstGeom>
          <a:noFill/>
        </p:spPr>
        <p:txBody>
          <a:bodyPr wrap="square" rtlCol="0">
            <a:spAutoFit/>
          </a:bodyPr>
          <a:lstStyle/>
          <a:p>
            <a:r>
              <a:rPr kumimoji="1" lang="en-US" altLang="zh-CN" sz="1600" dirty="0">
                <a:solidFill>
                  <a:schemeClr val="bg1"/>
                </a:solidFill>
                <a:latin typeface="Lantinghei TC Extralight"/>
                <a:cs typeface="Lantinghei TC Extralight"/>
              </a:rPr>
              <a:t>Programming for Big Data Presentation</a:t>
            </a:r>
            <a:endParaRPr kumimoji="1" lang="zh-CN" altLang="en-US" sz="1600" dirty="0">
              <a:solidFill>
                <a:schemeClr val="bg1"/>
              </a:solidFill>
              <a:latin typeface="Lantinghei TC Extralight"/>
              <a:cs typeface="Lantinghei TC Extralight"/>
            </a:endParaRPr>
          </a:p>
        </p:txBody>
      </p:sp>
      <p:sp>
        <p:nvSpPr>
          <p:cNvPr id="8" name="文本框 7"/>
          <p:cNvSpPr txBox="1"/>
          <p:nvPr/>
        </p:nvSpPr>
        <p:spPr>
          <a:xfrm>
            <a:off x="6947801" y="2734000"/>
            <a:ext cx="6011332" cy="646331"/>
          </a:xfrm>
          <a:prstGeom prst="rect">
            <a:avLst/>
          </a:prstGeom>
          <a:noFill/>
        </p:spPr>
        <p:txBody>
          <a:bodyPr wrap="square" rtlCol="0">
            <a:spAutoFit/>
          </a:bodyPr>
          <a:lstStyle/>
          <a:p>
            <a:r>
              <a:rPr kumimoji="1" lang="en-US" altLang="zh-CN" sz="3600" b="1" dirty="0">
                <a:solidFill>
                  <a:schemeClr val="bg1"/>
                </a:solidFill>
              </a:rPr>
              <a:t>NYC Taxi Data Analysis</a:t>
            </a:r>
            <a:endParaRPr kumimoji="1" lang="zh-CN" altLang="en-US" sz="3600" b="1" dirty="0">
              <a:solidFill>
                <a:schemeClr val="bg1"/>
              </a:solidFill>
            </a:endParaRPr>
          </a:p>
        </p:txBody>
      </p:sp>
      <p:cxnSp>
        <p:nvCxnSpPr>
          <p:cNvPr id="9" name="直线连接符 8"/>
          <p:cNvCxnSpPr/>
          <p:nvPr/>
        </p:nvCxnSpPr>
        <p:spPr>
          <a:xfrm>
            <a:off x="7552938" y="4145606"/>
            <a:ext cx="3286196"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矩形 13"/>
          <p:cNvSpPr/>
          <p:nvPr/>
        </p:nvSpPr>
        <p:spPr>
          <a:xfrm>
            <a:off x="8466531" y="488998"/>
            <a:ext cx="1328952" cy="1537498"/>
          </a:xfrm>
          <a:prstGeom prst="rect">
            <a:avLst/>
          </a:prstGeom>
          <a:solidFill>
            <a:schemeClr val="tx1"/>
          </a:solidFill>
          <a:ln w="952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5" name="矩形 14"/>
          <p:cNvSpPr/>
          <p:nvPr/>
        </p:nvSpPr>
        <p:spPr>
          <a:xfrm>
            <a:off x="9484223" y="1607575"/>
            <a:ext cx="500416" cy="49998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7" name="文本框 16"/>
          <p:cNvSpPr txBox="1"/>
          <p:nvPr/>
        </p:nvSpPr>
        <p:spPr>
          <a:xfrm>
            <a:off x="7167506" y="4241371"/>
            <a:ext cx="5864569" cy="338554"/>
          </a:xfrm>
          <a:prstGeom prst="rect">
            <a:avLst/>
          </a:prstGeom>
          <a:noFill/>
        </p:spPr>
        <p:txBody>
          <a:bodyPr wrap="square" rtlCol="0">
            <a:spAutoFit/>
          </a:bodyPr>
          <a:lstStyle/>
          <a:p>
            <a:r>
              <a:rPr kumimoji="1" lang="en-US" altLang="zh-CN" sz="1600" dirty="0" err="1">
                <a:solidFill>
                  <a:schemeClr val="bg1"/>
                </a:solidFill>
                <a:latin typeface="Avenir Next Regular"/>
                <a:cs typeface="Avenir Next Regular"/>
              </a:rPr>
              <a:t>Yuankai</a:t>
            </a:r>
            <a:r>
              <a:rPr kumimoji="1" lang="en-US" altLang="zh-CN" sz="1600" dirty="0">
                <a:solidFill>
                  <a:schemeClr val="bg1"/>
                </a:solidFill>
                <a:latin typeface="Avenir Next Regular"/>
                <a:cs typeface="Avenir Next Regular"/>
              </a:rPr>
              <a:t> Wang </a:t>
            </a:r>
            <a:r>
              <a:rPr kumimoji="1" lang="en-US" altLang="zh-CN" sz="1050" dirty="0">
                <a:solidFill>
                  <a:schemeClr val="bg1"/>
                </a:solidFill>
                <a:latin typeface="Avenir Next Regular"/>
                <a:ea typeface="Wingdings"/>
                <a:cs typeface="Avenir Next Regular"/>
                <a:sym typeface="Wingdings"/>
              </a:rPr>
              <a:t></a:t>
            </a:r>
            <a:r>
              <a:rPr kumimoji="1" lang="en-US" altLang="zh-CN" sz="1600" dirty="0">
                <a:solidFill>
                  <a:schemeClr val="bg1"/>
                </a:solidFill>
                <a:latin typeface="Avenir Next Regular"/>
                <a:cs typeface="Avenir Next Regular"/>
              </a:rPr>
              <a:t> </a:t>
            </a:r>
            <a:r>
              <a:rPr kumimoji="1" lang="en-US" altLang="zh-CN" sz="1600" dirty="0" err="1">
                <a:solidFill>
                  <a:schemeClr val="bg1"/>
                </a:solidFill>
                <a:latin typeface="Avenir Next Regular"/>
                <a:cs typeface="Avenir Next Regular"/>
              </a:rPr>
              <a:t>Luyao</a:t>
            </a:r>
            <a:r>
              <a:rPr kumimoji="1" lang="en-US" altLang="zh-CN" sz="1600" dirty="0">
                <a:solidFill>
                  <a:schemeClr val="bg1"/>
                </a:solidFill>
                <a:latin typeface="Avenir Next Regular"/>
                <a:cs typeface="Avenir Next Regular"/>
              </a:rPr>
              <a:t> Chen </a:t>
            </a:r>
            <a:r>
              <a:rPr kumimoji="1" lang="en-US" altLang="zh-CN" sz="1050" dirty="0">
                <a:solidFill>
                  <a:schemeClr val="bg1"/>
                </a:solidFill>
                <a:latin typeface="Avenir Next Regular"/>
                <a:ea typeface="Wingdings"/>
                <a:cs typeface="Avenir Next Regular"/>
                <a:sym typeface="Wingdings"/>
              </a:rPr>
              <a:t></a:t>
            </a:r>
            <a:r>
              <a:rPr kumimoji="1" lang="en-US" altLang="zh-CN" sz="1600" dirty="0">
                <a:solidFill>
                  <a:schemeClr val="bg1"/>
                </a:solidFill>
                <a:latin typeface="Avenir Next Regular"/>
                <a:cs typeface="Avenir Next Regular"/>
                <a:sym typeface="Wingdings"/>
              </a:rPr>
              <a:t> </a:t>
            </a:r>
            <a:r>
              <a:rPr kumimoji="1" lang="en-US" altLang="zh-CN" sz="1600" dirty="0" err="1">
                <a:solidFill>
                  <a:schemeClr val="bg1"/>
                </a:solidFill>
                <a:latin typeface="Avenir Next Regular"/>
                <a:cs typeface="Avenir Next Regular"/>
                <a:sym typeface="Wingdings"/>
              </a:rPr>
              <a:t>Yalin</a:t>
            </a:r>
            <a:r>
              <a:rPr kumimoji="1" lang="en-US" altLang="zh-CN" sz="1600" dirty="0">
                <a:solidFill>
                  <a:schemeClr val="bg1"/>
                </a:solidFill>
                <a:latin typeface="Avenir Next Regular"/>
                <a:cs typeface="Avenir Next Regular"/>
                <a:sym typeface="Wingdings"/>
              </a:rPr>
              <a:t> Zhuang</a:t>
            </a:r>
            <a:endParaRPr kumimoji="1" lang="zh-CN" altLang="en-US" sz="1600" dirty="0">
              <a:solidFill>
                <a:schemeClr val="bg1"/>
              </a:solidFill>
              <a:latin typeface="Avenir Next Regular"/>
              <a:cs typeface="Avenir Next Regular"/>
            </a:endParaRPr>
          </a:p>
        </p:txBody>
      </p:sp>
    </p:spTree>
    <p:extLst>
      <p:ext uri="{BB962C8B-B14F-4D97-AF65-F5344CB8AC3E}">
        <p14:creationId xmlns:p14="http://schemas.microsoft.com/office/powerpoint/2010/main" val="1974304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3942" y="243726"/>
            <a:ext cx="654258" cy="67986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575744" y="128276"/>
            <a:ext cx="335086" cy="33198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051941" y="372003"/>
            <a:ext cx="4156473" cy="523220"/>
          </a:xfrm>
          <a:prstGeom prst="rect">
            <a:avLst/>
          </a:prstGeom>
          <a:noFill/>
        </p:spPr>
        <p:txBody>
          <a:bodyPr wrap="square" rtlCol="0">
            <a:spAutoFit/>
          </a:bodyPr>
          <a:lstStyle/>
          <a:p>
            <a:r>
              <a:rPr kumimoji="1" lang="en-US" altLang="zh-CN" sz="2800" b="1" dirty="0"/>
              <a:t>K-MEANS </a:t>
            </a:r>
            <a:endParaRPr kumimoji="1" lang="zh-CN" altLang="en-US" sz="2800" b="1" dirty="0"/>
          </a:p>
        </p:txBody>
      </p:sp>
      <p:sp>
        <p:nvSpPr>
          <p:cNvPr id="8" name="文本框 7"/>
          <p:cNvSpPr txBox="1"/>
          <p:nvPr/>
        </p:nvSpPr>
        <p:spPr>
          <a:xfrm>
            <a:off x="590115" y="1141666"/>
            <a:ext cx="4002528" cy="492443"/>
          </a:xfrm>
          <a:prstGeom prst="rect">
            <a:avLst/>
          </a:prstGeom>
          <a:noFill/>
        </p:spPr>
        <p:txBody>
          <a:bodyPr wrap="square" rtlCol="0">
            <a:spAutoFit/>
          </a:bodyPr>
          <a:lstStyle/>
          <a:p>
            <a:r>
              <a:rPr kumimoji="1" lang="en-US" altLang="zh-CN" sz="2600" dirty="0">
                <a:solidFill>
                  <a:srgbClr val="000000"/>
                </a:solidFill>
              </a:rPr>
              <a:t>VISUALIZATION</a:t>
            </a:r>
            <a:endParaRPr kumimoji="1" lang="zh-CN" altLang="en-US" sz="2600" dirty="0">
              <a:solidFill>
                <a:srgbClr val="000000"/>
              </a:solidFill>
            </a:endParaRPr>
          </a:p>
        </p:txBody>
      </p:sp>
      <p:pic>
        <p:nvPicPr>
          <p:cNvPr id="11" name="图片 10"/>
          <p:cNvPicPr>
            <a:picLocks noChangeAspect="1"/>
          </p:cNvPicPr>
          <p:nvPr/>
        </p:nvPicPr>
        <p:blipFill>
          <a:blip r:embed="rId2"/>
          <a:stretch>
            <a:fillRect/>
          </a:stretch>
        </p:blipFill>
        <p:spPr>
          <a:xfrm>
            <a:off x="665874" y="2142884"/>
            <a:ext cx="5422694" cy="3525186"/>
          </a:xfrm>
          <a:prstGeom prst="rect">
            <a:avLst/>
          </a:prstGeom>
        </p:spPr>
      </p:pic>
      <p:pic>
        <p:nvPicPr>
          <p:cNvPr id="12" name="图片 11"/>
          <p:cNvPicPr>
            <a:picLocks noChangeAspect="1"/>
          </p:cNvPicPr>
          <p:nvPr/>
        </p:nvPicPr>
        <p:blipFill>
          <a:blip r:embed="rId3"/>
          <a:stretch>
            <a:fillRect/>
          </a:stretch>
        </p:blipFill>
        <p:spPr>
          <a:xfrm>
            <a:off x="7024973" y="1219291"/>
            <a:ext cx="3939484" cy="4461126"/>
          </a:xfrm>
          <a:prstGeom prst="rect">
            <a:avLst/>
          </a:prstGeom>
        </p:spPr>
      </p:pic>
    </p:spTree>
    <p:extLst>
      <p:ext uri="{BB962C8B-B14F-4D97-AF65-F5344CB8AC3E}">
        <p14:creationId xmlns:p14="http://schemas.microsoft.com/office/powerpoint/2010/main" val="3265680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3942" y="243726"/>
            <a:ext cx="654258" cy="67986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575744" y="128276"/>
            <a:ext cx="335086" cy="33198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051941" y="372003"/>
            <a:ext cx="4156473" cy="523220"/>
          </a:xfrm>
          <a:prstGeom prst="rect">
            <a:avLst/>
          </a:prstGeom>
          <a:noFill/>
        </p:spPr>
        <p:txBody>
          <a:bodyPr wrap="square" rtlCol="0">
            <a:spAutoFit/>
          </a:bodyPr>
          <a:lstStyle/>
          <a:p>
            <a:r>
              <a:rPr kumimoji="1" lang="en-US" altLang="zh-CN" sz="2800" b="1" dirty="0"/>
              <a:t> </a:t>
            </a:r>
            <a:endParaRPr kumimoji="1" lang="zh-CN" altLang="en-US" sz="2800" b="1" dirty="0"/>
          </a:p>
        </p:txBody>
      </p:sp>
      <p:sp>
        <p:nvSpPr>
          <p:cNvPr id="8" name="文本框 7"/>
          <p:cNvSpPr txBox="1"/>
          <p:nvPr/>
        </p:nvSpPr>
        <p:spPr>
          <a:xfrm>
            <a:off x="590115" y="1141666"/>
            <a:ext cx="6080768" cy="492443"/>
          </a:xfrm>
          <a:prstGeom prst="rect">
            <a:avLst/>
          </a:prstGeom>
          <a:noFill/>
        </p:spPr>
        <p:txBody>
          <a:bodyPr wrap="square" rtlCol="0">
            <a:spAutoFit/>
          </a:bodyPr>
          <a:lstStyle/>
          <a:p>
            <a:r>
              <a:rPr kumimoji="1" lang="en-US" altLang="zh-CN" sz="2600" dirty="0">
                <a:solidFill>
                  <a:srgbClr val="000000"/>
                </a:solidFill>
              </a:rPr>
              <a:t>PREPARE DATA AND EXTRACT FEATURES </a:t>
            </a:r>
            <a:endParaRPr kumimoji="1" lang="zh-CN" altLang="en-US" sz="2600" dirty="0">
              <a:solidFill>
                <a:srgbClr val="000000"/>
              </a:solidFill>
            </a:endParaRPr>
          </a:p>
        </p:txBody>
      </p:sp>
      <p:graphicFrame>
        <p:nvGraphicFramePr>
          <p:cNvPr id="9" name="表格 8"/>
          <p:cNvGraphicFramePr>
            <a:graphicFrameLocks noGrp="1"/>
          </p:cNvGraphicFramePr>
          <p:nvPr>
            <p:extLst>
              <p:ext uri="{D42A27DB-BD31-4B8C-83A1-F6EECF244321}">
                <p14:modId xmlns:p14="http://schemas.microsoft.com/office/powerpoint/2010/main" val="3870677481"/>
              </p:ext>
            </p:extLst>
          </p:nvPr>
        </p:nvGraphicFramePr>
        <p:xfrm>
          <a:off x="628621" y="2024603"/>
          <a:ext cx="9476419" cy="949960"/>
        </p:xfrm>
        <a:graphic>
          <a:graphicData uri="http://schemas.openxmlformats.org/drawingml/2006/table">
            <a:tbl>
              <a:tblPr firstRow="1" bandRow="1">
                <a:tableStyleId>{073A0DAA-6AF3-43AB-8588-CEC1D06C72B9}</a:tableStyleId>
              </a:tblPr>
              <a:tblGrid>
                <a:gridCol w="2195859">
                  <a:extLst>
                    <a:ext uri="{9D8B030D-6E8A-4147-A177-3AD203B41FA5}">
                      <a16:colId xmlns:a16="http://schemas.microsoft.com/office/drawing/2014/main" val="3504192390"/>
                    </a:ext>
                  </a:extLst>
                </a:gridCol>
                <a:gridCol w="1828800">
                  <a:extLst>
                    <a:ext uri="{9D8B030D-6E8A-4147-A177-3AD203B41FA5}">
                      <a16:colId xmlns:a16="http://schemas.microsoft.com/office/drawing/2014/main" val="4016851044"/>
                    </a:ext>
                  </a:extLst>
                </a:gridCol>
                <a:gridCol w="975761">
                  <a:extLst>
                    <a:ext uri="{9D8B030D-6E8A-4147-A177-3AD203B41FA5}">
                      <a16:colId xmlns:a16="http://schemas.microsoft.com/office/drawing/2014/main" val="1186138105"/>
                    </a:ext>
                  </a:extLst>
                </a:gridCol>
                <a:gridCol w="1317193">
                  <a:extLst>
                    <a:ext uri="{9D8B030D-6E8A-4147-A177-3AD203B41FA5}">
                      <a16:colId xmlns:a16="http://schemas.microsoft.com/office/drawing/2014/main" val="63650847"/>
                    </a:ext>
                  </a:extLst>
                </a:gridCol>
                <a:gridCol w="1903126">
                  <a:extLst>
                    <a:ext uri="{9D8B030D-6E8A-4147-A177-3AD203B41FA5}">
                      <a16:colId xmlns:a16="http://schemas.microsoft.com/office/drawing/2014/main" val="1864065504"/>
                    </a:ext>
                  </a:extLst>
                </a:gridCol>
                <a:gridCol w="1255680">
                  <a:extLst>
                    <a:ext uri="{9D8B030D-6E8A-4147-A177-3AD203B41FA5}">
                      <a16:colId xmlns:a16="http://schemas.microsoft.com/office/drawing/2014/main" val="1236334575"/>
                    </a:ext>
                  </a:extLst>
                </a:gridCol>
              </a:tblGrid>
              <a:tr h="246793">
                <a:tc>
                  <a:txBody>
                    <a:bodyPr/>
                    <a:lstStyle/>
                    <a:p>
                      <a:r>
                        <a:rPr lang="en-US" sz="1600" dirty="0"/>
                        <a:t>Date</a:t>
                      </a:r>
                    </a:p>
                  </a:txBody>
                  <a:tcPr/>
                </a:tc>
                <a:tc>
                  <a:txBody>
                    <a:bodyPr/>
                    <a:lstStyle/>
                    <a:p>
                      <a:r>
                        <a:rPr lang="en-US" sz="1600" dirty="0"/>
                        <a:t>Weather</a:t>
                      </a:r>
                    </a:p>
                  </a:txBody>
                  <a:tcPr/>
                </a:tc>
                <a:tc>
                  <a:txBody>
                    <a:bodyPr/>
                    <a:lstStyle/>
                    <a:p>
                      <a:r>
                        <a:rPr lang="en-US" sz="1600" dirty="0"/>
                        <a:t>Temperature </a:t>
                      </a:r>
                    </a:p>
                  </a:txBody>
                  <a:tcPr/>
                </a:tc>
                <a:tc>
                  <a:txBody>
                    <a:bodyPr/>
                    <a:lstStyle/>
                    <a:p>
                      <a:r>
                        <a:rPr lang="en-US" dirty="0"/>
                        <a:t> Latitude </a:t>
                      </a:r>
                    </a:p>
                  </a:txBody>
                  <a:tcPr/>
                </a:tc>
                <a:tc>
                  <a:txBody>
                    <a:bodyPr/>
                    <a:lstStyle/>
                    <a:p>
                      <a:r>
                        <a:rPr lang="en-US" dirty="0"/>
                        <a:t>Longitude</a:t>
                      </a:r>
                    </a:p>
                  </a:txBody>
                  <a:tcPr/>
                </a:tc>
                <a:tc>
                  <a:txBody>
                    <a:bodyPr/>
                    <a:lstStyle/>
                    <a:p>
                      <a:r>
                        <a:rPr lang="en-US" dirty="0"/>
                        <a:t>Number</a:t>
                      </a:r>
                    </a:p>
                  </a:txBody>
                  <a:tcPr/>
                </a:tc>
                <a:extLst>
                  <a:ext uri="{0D108BD9-81ED-4DB2-BD59-A6C34878D82A}">
                    <a16:rowId xmlns:a16="http://schemas.microsoft.com/office/drawing/2014/main" val="2359323815"/>
                  </a:ext>
                </a:extLst>
              </a:tr>
              <a:tr h="370840">
                <a:tc>
                  <a:txBody>
                    <a:bodyPr/>
                    <a:lstStyle/>
                    <a:p>
                      <a:r>
                        <a:rPr lang="en-US" dirty="0"/>
                        <a:t>2015-01-15  19 </a:t>
                      </a:r>
                    </a:p>
                  </a:txBody>
                  <a:tcPr/>
                </a:tc>
                <a:tc>
                  <a:txBody>
                    <a:bodyPr/>
                    <a:lstStyle/>
                    <a:p>
                      <a:r>
                        <a:rPr lang="en-US" dirty="0"/>
                        <a:t>normal</a:t>
                      </a:r>
                    </a:p>
                  </a:txBody>
                  <a:tcPr/>
                </a:tc>
                <a:tc>
                  <a:txBody>
                    <a:bodyPr/>
                    <a:lstStyle/>
                    <a:p>
                      <a:r>
                        <a:rPr lang="en-US" dirty="0"/>
                        <a:t>0.6</a:t>
                      </a:r>
                    </a:p>
                  </a:txBody>
                  <a:tcPr/>
                </a:tc>
                <a:tc>
                  <a:txBody>
                    <a:bodyPr/>
                    <a:lstStyle/>
                    <a:p>
                      <a:r>
                        <a:rPr lang="en-US" dirty="0"/>
                        <a:t>40.75051</a:t>
                      </a:r>
                    </a:p>
                  </a:txBody>
                  <a:tcPr/>
                </a:tc>
                <a:tc>
                  <a:txBody>
                    <a:bodyPr/>
                    <a:lstStyle/>
                    <a:p>
                      <a:r>
                        <a:rPr lang="en-US" dirty="0"/>
                        <a:t>-73.99389648</a:t>
                      </a:r>
                    </a:p>
                  </a:txBody>
                  <a:tcPr/>
                </a:tc>
                <a:tc>
                  <a:txBody>
                    <a:bodyPr/>
                    <a:lstStyle/>
                    <a:p>
                      <a:r>
                        <a:rPr lang="en-US" dirty="0"/>
                        <a:t>18</a:t>
                      </a:r>
                    </a:p>
                  </a:txBody>
                  <a:tcPr/>
                </a:tc>
                <a:extLst>
                  <a:ext uri="{0D108BD9-81ED-4DB2-BD59-A6C34878D82A}">
                    <a16:rowId xmlns:a16="http://schemas.microsoft.com/office/drawing/2014/main" val="585039451"/>
                  </a:ext>
                </a:extLst>
              </a:tr>
            </a:tbl>
          </a:graphicData>
        </a:graphic>
      </p:graphicFrame>
      <p:sp>
        <p:nvSpPr>
          <p:cNvPr id="10" name="箭头: 下 3"/>
          <p:cNvSpPr/>
          <p:nvPr/>
        </p:nvSpPr>
        <p:spPr>
          <a:xfrm rot="1713495">
            <a:off x="1622693" y="3011570"/>
            <a:ext cx="213064" cy="1637310"/>
          </a:xfrm>
          <a:prstGeom prst="downArrow">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箭头: 下 18"/>
          <p:cNvSpPr/>
          <p:nvPr/>
        </p:nvSpPr>
        <p:spPr>
          <a:xfrm>
            <a:off x="4346170" y="2932276"/>
            <a:ext cx="213064" cy="1637310"/>
          </a:xfrm>
          <a:prstGeom prst="downArrow">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箭头: 下 19"/>
          <p:cNvSpPr/>
          <p:nvPr/>
        </p:nvSpPr>
        <p:spPr>
          <a:xfrm rot="19875486">
            <a:off x="6957796" y="2943299"/>
            <a:ext cx="213064" cy="1637310"/>
          </a:xfrm>
          <a:prstGeom prst="downArrow">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箭头: 下 20"/>
          <p:cNvSpPr/>
          <p:nvPr/>
        </p:nvSpPr>
        <p:spPr>
          <a:xfrm rot="20101179">
            <a:off x="2636891" y="2994487"/>
            <a:ext cx="213064" cy="1637310"/>
          </a:xfrm>
          <a:prstGeom prst="downArrow">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箭头: 下 21"/>
          <p:cNvSpPr/>
          <p:nvPr/>
        </p:nvSpPr>
        <p:spPr>
          <a:xfrm rot="1713495">
            <a:off x="8030563" y="2920902"/>
            <a:ext cx="213064" cy="1637310"/>
          </a:xfrm>
          <a:prstGeom prst="downArrow">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表格 16"/>
          <p:cNvGraphicFramePr>
            <a:graphicFrameLocks noGrp="1"/>
          </p:cNvGraphicFramePr>
          <p:nvPr>
            <p:extLst>
              <p:ext uri="{D42A27DB-BD31-4B8C-83A1-F6EECF244321}">
                <p14:modId xmlns:p14="http://schemas.microsoft.com/office/powerpoint/2010/main" val="2361681220"/>
              </p:ext>
            </p:extLst>
          </p:nvPr>
        </p:nvGraphicFramePr>
        <p:xfrm>
          <a:off x="1349116" y="4798256"/>
          <a:ext cx="8128002" cy="1010920"/>
        </p:xfrm>
        <a:graphic>
          <a:graphicData uri="http://schemas.openxmlformats.org/drawingml/2006/table">
            <a:tbl>
              <a:tblPr firstRow="1" bandRow="1">
                <a:tableStyleId>{073A0DAA-6AF3-43AB-8588-CEC1D06C72B9}</a:tableStyleId>
              </a:tblPr>
              <a:tblGrid>
                <a:gridCol w="1354667">
                  <a:extLst>
                    <a:ext uri="{9D8B030D-6E8A-4147-A177-3AD203B41FA5}">
                      <a16:colId xmlns:a16="http://schemas.microsoft.com/office/drawing/2014/main" val="1843991993"/>
                    </a:ext>
                  </a:extLst>
                </a:gridCol>
                <a:gridCol w="1354667">
                  <a:extLst>
                    <a:ext uri="{9D8B030D-6E8A-4147-A177-3AD203B41FA5}">
                      <a16:colId xmlns:a16="http://schemas.microsoft.com/office/drawing/2014/main" val="2467623160"/>
                    </a:ext>
                  </a:extLst>
                </a:gridCol>
                <a:gridCol w="1467617">
                  <a:extLst>
                    <a:ext uri="{9D8B030D-6E8A-4147-A177-3AD203B41FA5}">
                      <a16:colId xmlns:a16="http://schemas.microsoft.com/office/drawing/2014/main" val="2504682662"/>
                    </a:ext>
                  </a:extLst>
                </a:gridCol>
                <a:gridCol w="1241717">
                  <a:extLst>
                    <a:ext uri="{9D8B030D-6E8A-4147-A177-3AD203B41FA5}">
                      <a16:colId xmlns:a16="http://schemas.microsoft.com/office/drawing/2014/main" val="1872292843"/>
                    </a:ext>
                  </a:extLst>
                </a:gridCol>
                <a:gridCol w="1679037">
                  <a:extLst>
                    <a:ext uri="{9D8B030D-6E8A-4147-A177-3AD203B41FA5}">
                      <a16:colId xmlns:a16="http://schemas.microsoft.com/office/drawing/2014/main" val="922287607"/>
                    </a:ext>
                  </a:extLst>
                </a:gridCol>
                <a:gridCol w="1030297">
                  <a:extLst>
                    <a:ext uri="{9D8B030D-6E8A-4147-A177-3AD203B41FA5}">
                      <a16:colId xmlns:a16="http://schemas.microsoft.com/office/drawing/2014/main" val="3096073575"/>
                    </a:ext>
                  </a:extLst>
                </a:gridCol>
              </a:tblGrid>
              <a:tr h="640080">
                <a:tc>
                  <a:txBody>
                    <a:bodyPr/>
                    <a:lstStyle/>
                    <a:p>
                      <a:r>
                        <a:rPr lang="en-US" sz="1600" dirty="0"/>
                        <a:t>Hour</a:t>
                      </a:r>
                    </a:p>
                  </a:txBody>
                  <a:tcPr/>
                </a:tc>
                <a:tc>
                  <a:txBody>
                    <a:bodyPr/>
                    <a:lstStyle/>
                    <a:p>
                      <a:r>
                        <a:rPr lang="en-US" sz="1600" dirty="0"/>
                        <a:t>Day of Week</a:t>
                      </a:r>
                    </a:p>
                  </a:txBody>
                  <a:tcPr/>
                </a:tc>
                <a:tc>
                  <a:txBody>
                    <a:bodyPr/>
                    <a:lstStyle/>
                    <a:p>
                      <a:r>
                        <a:rPr lang="en-US" sz="1600" dirty="0"/>
                        <a:t>Weather Index</a:t>
                      </a:r>
                      <a:endParaRPr lang="en-US" sz="1600" b="1" i="0" dirty="0"/>
                    </a:p>
                  </a:txBody>
                  <a:tcPr/>
                </a:tc>
                <a:tc>
                  <a:txBody>
                    <a:bodyPr/>
                    <a:lstStyle/>
                    <a:p>
                      <a:r>
                        <a:rPr lang="en-US" dirty="0"/>
                        <a:t>Temp</a:t>
                      </a:r>
                    </a:p>
                  </a:txBody>
                  <a:tcPr/>
                </a:tc>
                <a:tc>
                  <a:txBody>
                    <a:bodyPr/>
                    <a:lstStyle/>
                    <a:p>
                      <a:r>
                        <a:rPr lang="en-US" dirty="0"/>
                        <a:t>Cluster Center</a:t>
                      </a:r>
                    </a:p>
                  </a:txBody>
                  <a:tcPr/>
                </a:tc>
                <a:tc>
                  <a:txBody>
                    <a:bodyPr/>
                    <a:lstStyle/>
                    <a:p>
                      <a:r>
                        <a:rPr lang="en-US" dirty="0"/>
                        <a:t>Number</a:t>
                      </a:r>
                    </a:p>
                  </a:txBody>
                  <a:tcPr/>
                </a:tc>
                <a:extLst>
                  <a:ext uri="{0D108BD9-81ED-4DB2-BD59-A6C34878D82A}">
                    <a16:rowId xmlns:a16="http://schemas.microsoft.com/office/drawing/2014/main" val="3490900543"/>
                  </a:ext>
                </a:extLst>
              </a:tr>
              <a:tr h="370840">
                <a:tc>
                  <a:txBody>
                    <a:bodyPr/>
                    <a:lstStyle/>
                    <a:p>
                      <a:r>
                        <a:rPr lang="en-US" dirty="0"/>
                        <a:t>19</a:t>
                      </a:r>
                    </a:p>
                  </a:txBody>
                  <a:tcPr/>
                </a:tc>
                <a:tc>
                  <a:txBody>
                    <a:bodyPr/>
                    <a:lstStyle/>
                    <a:p>
                      <a:r>
                        <a:rPr lang="en-US" dirty="0"/>
                        <a:t>3</a:t>
                      </a:r>
                    </a:p>
                  </a:txBody>
                  <a:tcPr/>
                </a:tc>
                <a:tc>
                  <a:txBody>
                    <a:bodyPr/>
                    <a:lstStyle/>
                    <a:p>
                      <a:r>
                        <a:rPr lang="en-US" dirty="0"/>
                        <a:t>0</a:t>
                      </a:r>
                    </a:p>
                  </a:txBody>
                  <a:tcPr/>
                </a:tc>
                <a:tc>
                  <a:txBody>
                    <a:bodyPr/>
                    <a:lstStyle/>
                    <a:p>
                      <a:r>
                        <a:rPr lang="en-US" dirty="0"/>
                        <a:t>0.6</a:t>
                      </a:r>
                    </a:p>
                  </a:txBody>
                  <a:tcPr/>
                </a:tc>
                <a:tc>
                  <a:txBody>
                    <a:bodyPr/>
                    <a:lstStyle/>
                    <a:p>
                      <a:r>
                        <a:rPr lang="en-US" dirty="0"/>
                        <a:t>73</a:t>
                      </a:r>
                    </a:p>
                  </a:txBody>
                  <a:tcPr/>
                </a:tc>
                <a:tc>
                  <a:txBody>
                    <a:bodyPr/>
                    <a:lstStyle/>
                    <a:p>
                      <a:r>
                        <a:rPr lang="en-US" dirty="0"/>
                        <a:t>18</a:t>
                      </a:r>
                    </a:p>
                  </a:txBody>
                  <a:tcPr/>
                </a:tc>
                <a:extLst>
                  <a:ext uri="{0D108BD9-81ED-4DB2-BD59-A6C34878D82A}">
                    <a16:rowId xmlns:a16="http://schemas.microsoft.com/office/drawing/2014/main" val="495855691"/>
                  </a:ext>
                </a:extLst>
              </a:tr>
            </a:tbl>
          </a:graphicData>
        </a:graphic>
      </p:graphicFrame>
      <p:sp>
        <p:nvSpPr>
          <p:cNvPr id="18" name="文本框 17"/>
          <p:cNvSpPr txBox="1"/>
          <p:nvPr/>
        </p:nvSpPr>
        <p:spPr>
          <a:xfrm>
            <a:off x="628621" y="3378157"/>
            <a:ext cx="1348419" cy="369332"/>
          </a:xfrm>
          <a:prstGeom prst="rect">
            <a:avLst/>
          </a:prstGeom>
          <a:noFill/>
        </p:spPr>
        <p:txBody>
          <a:bodyPr wrap="square" rtlCol="0">
            <a:spAutoFit/>
          </a:bodyPr>
          <a:lstStyle/>
          <a:p>
            <a:r>
              <a:rPr lang="en-US" dirty="0"/>
              <a:t>Hour: 0 - 23</a:t>
            </a:r>
          </a:p>
        </p:txBody>
      </p:sp>
      <p:sp>
        <p:nvSpPr>
          <p:cNvPr id="19" name="文本框 18"/>
          <p:cNvSpPr txBox="1"/>
          <p:nvPr/>
        </p:nvSpPr>
        <p:spPr>
          <a:xfrm>
            <a:off x="2973236" y="3347996"/>
            <a:ext cx="1446310" cy="646331"/>
          </a:xfrm>
          <a:prstGeom prst="rect">
            <a:avLst/>
          </a:prstGeom>
          <a:noFill/>
        </p:spPr>
        <p:txBody>
          <a:bodyPr wrap="square" rtlCol="0">
            <a:spAutoFit/>
          </a:bodyPr>
          <a:lstStyle/>
          <a:p>
            <a:pPr algn="ctr"/>
            <a:r>
              <a:rPr lang="en-US" dirty="0"/>
              <a:t>Day 0f week: 0 - 6</a:t>
            </a:r>
          </a:p>
        </p:txBody>
      </p:sp>
      <p:sp>
        <p:nvSpPr>
          <p:cNvPr id="20" name="文本框 19"/>
          <p:cNvSpPr txBox="1"/>
          <p:nvPr/>
        </p:nvSpPr>
        <p:spPr>
          <a:xfrm>
            <a:off x="4854278" y="3054557"/>
            <a:ext cx="1967343" cy="646331"/>
          </a:xfrm>
          <a:prstGeom prst="rect">
            <a:avLst/>
          </a:prstGeom>
          <a:noFill/>
        </p:spPr>
        <p:txBody>
          <a:bodyPr wrap="square" rtlCol="0">
            <a:spAutoFit/>
          </a:bodyPr>
          <a:lstStyle/>
          <a:p>
            <a:r>
              <a:rPr lang="en-US" dirty="0" err="1"/>
              <a:t>StringIndexer</a:t>
            </a:r>
            <a:r>
              <a:rPr lang="en-US" dirty="0"/>
              <a:t> </a:t>
            </a:r>
          </a:p>
          <a:p>
            <a:endParaRPr lang="en-US" dirty="0"/>
          </a:p>
        </p:txBody>
      </p:sp>
      <p:sp>
        <p:nvSpPr>
          <p:cNvPr id="21" name="文本框 20"/>
          <p:cNvSpPr txBox="1"/>
          <p:nvPr/>
        </p:nvSpPr>
        <p:spPr>
          <a:xfrm>
            <a:off x="8494237" y="3377722"/>
            <a:ext cx="2982897" cy="646331"/>
          </a:xfrm>
          <a:prstGeom prst="rect">
            <a:avLst/>
          </a:prstGeom>
          <a:noFill/>
        </p:spPr>
        <p:txBody>
          <a:bodyPr wrap="square" rtlCol="0">
            <a:spAutoFit/>
          </a:bodyPr>
          <a:lstStyle/>
          <a:p>
            <a:pPr algn="ctr"/>
            <a:r>
              <a:rPr lang="en-US" dirty="0"/>
              <a:t>K-Means Cluster Model:</a:t>
            </a:r>
          </a:p>
          <a:p>
            <a:pPr algn="ctr"/>
            <a:r>
              <a:rPr lang="en-US" dirty="0"/>
              <a:t>0 - 149</a:t>
            </a:r>
          </a:p>
        </p:txBody>
      </p:sp>
    </p:spTree>
    <p:extLst>
      <p:ext uri="{BB962C8B-B14F-4D97-AF65-F5344CB8AC3E}">
        <p14:creationId xmlns:p14="http://schemas.microsoft.com/office/powerpoint/2010/main" val="3675000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3942" y="243726"/>
            <a:ext cx="654258" cy="67986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575744" y="128276"/>
            <a:ext cx="335086" cy="33198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590115" y="1141666"/>
            <a:ext cx="6080768" cy="492443"/>
          </a:xfrm>
          <a:prstGeom prst="rect">
            <a:avLst/>
          </a:prstGeom>
          <a:noFill/>
        </p:spPr>
        <p:txBody>
          <a:bodyPr wrap="square" rtlCol="0">
            <a:spAutoFit/>
          </a:bodyPr>
          <a:lstStyle/>
          <a:p>
            <a:r>
              <a:rPr kumimoji="1" lang="en-US" altLang="zh-CN" sz="2600" dirty="0">
                <a:solidFill>
                  <a:srgbClr val="000000"/>
                </a:solidFill>
              </a:rPr>
              <a:t>RANDOM FOREST REGRESSOR </a:t>
            </a:r>
            <a:endParaRPr kumimoji="1" lang="zh-CN" altLang="en-US" sz="2600" dirty="0">
              <a:solidFill>
                <a:srgbClr val="000000"/>
              </a:solidFill>
            </a:endParaRPr>
          </a:p>
        </p:txBody>
      </p:sp>
      <p:sp>
        <p:nvSpPr>
          <p:cNvPr id="25" name="Content Placeholder 1"/>
          <p:cNvSpPr txBox="1">
            <a:spLocks/>
          </p:cNvSpPr>
          <p:nvPr/>
        </p:nvSpPr>
        <p:spPr>
          <a:xfrm>
            <a:off x="5461247" y="1610057"/>
            <a:ext cx="5052887" cy="490763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SzPct val="60000"/>
              <a:buFont typeface="Wingdings" panose="05000000000000000000" pitchFamily="2" charset="2"/>
              <a:buChar char="n"/>
              <a:defRPr lang="en-US" altLang="zh-CN" sz="3200" kern="1200" dirty="0" smtClean="0">
                <a:solidFill>
                  <a:srgbClr val="003D7F"/>
                </a:solidFill>
                <a:latin typeface="Constantia" panose="02030602050306030303" pitchFamily="18" charset="0"/>
                <a:ea typeface="+mn-ea"/>
                <a:cs typeface="+mn-cs"/>
              </a:defRPr>
            </a:lvl1pPr>
            <a:lvl2pPr marL="742950" indent="-285750" algn="l" defTabSz="914400" rtl="0" eaLnBrk="1" latinLnBrk="0" hangingPunct="1">
              <a:spcBef>
                <a:spcPct val="20000"/>
              </a:spcBef>
              <a:buFont typeface="Arial" pitchFamily="34" charset="0"/>
              <a:buChar char="–"/>
              <a:defRPr lang="en-US" altLang="zh-CN" sz="2800" kern="1200" dirty="0" smtClean="0">
                <a:solidFill>
                  <a:srgbClr val="003D7F"/>
                </a:solidFill>
                <a:latin typeface="Constantia" panose="02030602050306030303" pitchFamily="18" charset="0"/>
                <a:ea typeface="+mn-ea"/>
                <a:cs typeface="+mn-cs"/>
              </a:defRPr>
            </a:lvl2pPr>
            <a:lvl3pPr marL="1143000" indent="-228600" algn="l" defTabSz="914400" rtl="0" eaLnBrk="1" latinLnBrk="0" hangingPunct="1">
              <a:spcBef>
                <a:spcPct val="20000"/>
              </a:spcBef>
              <a:buFont typeface="Arial" pitchFamily="34" charset="0"/>
              <a:buChar char="•"/>
              <a:defRPr lang="en-US" altLang="zh-CN" sz="2400" kern="1200" dirty="0" smtClean="0">
                <a:solidFill>
                  <a:srgbClr val="003D7F"/>
                </a:solidFill>
                <a:latin typeface="Constantia" panose="02030602050306030303" pitchFamily="18" charset="0"/>
                <a:ea typeface="+mn-ea"/>
                <a:cs typeface="+mn-cs"/>
              </a:defRPr>
            </a:lvl3pPr>
            <a:lvl4pPr marL="1600200" indent="-228600" algn="l" defTabSz="914400" rtl="0" eaLnBrk="1" latinLnBrk="0" hangingPunct="1">
              <a:spcBef>
                <a:spcPct val="20000"/>
              </a:spcBef>
              <a:buFont typeface="Arial" pitchFamily="34" charset="0"/>
              <a:buChar char="–"/>
              <a:defRPr lang="en-US" altLang="zh-CN" sz="2000" kern="1200" dirty="0" smtClean="0">
                <a:solidFill>
                  <a:srgbClr val="003D7F"/>
                </a:solidFill>
                <a:latin typeface="Constantia" panose="02030602050306030303" pitchFamily="18" charset="0"/>
                <a:ea typeface="+mn-ea"/>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rgbClr val="003D7F"/>
                </a:solidFill>
                <a:latin typeface="Constantia" panose="02030602050306030303"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Pct val="60000"/>
              <a:buFont typeface="Wingdings" pitchFamily="2" charset="2"/>
              <a:buChar char="Ø"/>
              <a:tabLst/>
              <a:defRPr/>
            </a:pPr>
            <a:r>
              <a:rPr lang="en-US" altLang="zh-CN" sz="2000" b="1" dirty="0">
                <a:solidFill>
                  <a:srgbClr val="000000"/>
                </a:solidFill>
                <a:ea typeface="宋体" panose="02010600030101010101" pitchFamily="2" charset="-122"/>
              </a:rPr>
              <a:t>Separated Dataset: </a:t>
            </a:r>
          </a:p>
        </p:txBody>
      </p:sp>
      <p:pic>
        <p:nvPicPr>
          <p:cNvPr id="26" name="图片 25"/>
          <p:cNvPicPr>
            <a:picLocks noChangeAspect="1"/>
          </p:cNvPicPr>
          <p:nvPr/>
        </p:nvPicPr>
        <p:blipFill>
          <a:blip r:embed="rId2"/>
          <a:stretch>
            <a:fillRect/>
          </a:stretch>
        </p:blipFill>
        <p:spPr>
          <a:xfrm>
            <a:off x="308821" y="2889837"/>
            <a:ext cx="4584589" cy="2749534"/>
          </a:xfrm>
          <a:prstGeom prst="rect">
            <a:avLst/>
          </a:prstGeom>
        </p:spPr>
      </p:pic>
      <p:sp>
        <p:nvSpPr>
          <p:cNvPr id="27" name="Content Placeholder 1"/>
          <p:cNvSpPr txBox="1">
            <a:spLocks/>
          </p:cNvSpPr>
          <p:nvPr/>
        </p:nvSpPr>
        <p:spPr>
          <a:xfrm>
            <a:off x="408360" y="1610057"/>
            <a:ext cx="5052887" cy="490763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SzPct val="60000"/>
              <a:buFont typeface="Wingdings" panose="05000000000000000000" pitchFamily="2" charset="2"/>
              <a:buChar char="n"/>
              <a:defRPr lang="en-US" altLang="zh-CN" sz="3200" kern="1200" dirty="0" smtClean="0">
                <a:solidFill>
                  <a:srgbClr val="003D7F"/>
                </a:solidFill>
                <a:latin typeface="Constantia" panose="02030602050306030303" pitchFamily="18" charset="0"/>
                <a:ea typeface="+mn-ea"/>
                <a:cs typeface="+mn-cs"/>
              </a:defRPr>
            </a:lvl1pPr>
            <a:lvl2pPr marL="742950" indent="-285750" algn="l" defTabSz="914400" rtl="0" eaLnBrk="1" latinLnBrk="0" hangingPunct="1">
              <a:spcBef>
                <a:spcPct val="20000"/>
              </a:spcBef>
              <a:buFont typeface="Arial" pitchFamily="34" charset="0"/>
              <a:buChar char="–"/>
              <a:defRPr lang="en-US" altLang="zh-CN" sz="2800" kern="1200" dirty="0" smtClean="0">
                <a:solidFill>
                  <a:srgbClr val="003D7F"/>
                </a:solidFill>
                <a:latin typeface="Constantia" panose="02030602050306030303" pitchFamily="18" charset="0"/>
                <a:ea typeface="+mn-ea"/>
                <a:cs typeface="+mn-cs"/>
              </a:defRPr>
            </a:lvl2pPr>
            <a:lvl3pPr marL="1143000" indent="-228600" algn="l" defTabSz="914400" rtl="0" eaLnBrk="1" latinLnBrk="0" hangingPunct="1">
              <a:spcBef>
                <a:spcPct val="20000"/>
              </a:spcBef>
              <a:buFont typeface="Arial" pitchFamily="34" charset="0"/>
              <a:buChar char="•"/>
              <a:defRPr lang="en-US" altLang="zh-CN" sz="2400" kern="1200" dirty="0" smtClean="0">
                <a:solidFill>
                  <a:srgbClr val="003D7F"/>
                </a:solidFill>
                <a:latin typeface="Constantia" panose="02030602050306030303" pitchFamily="18" charset="0"/>
                <a:ea typeface="+mn-ea"/>
                <a:cs typeface="+mn-cs"/>
              </a:defRPr>
            </a:lvl3pPr>
            <a:lvl4pPr marL="1600200" indent="-228600" algn="l" defTabSz="914400" rtl="0" eaLnBrk="1" latinLnBrk="0" hangingPunct="1">
              <a:spcBef>
                <a:spcPct val="20000"/>
              </a:spcBef>
              <a:buFont typeface="Arial" pitchFamily="34" charset="0"/>
              <a:buChar char="–"/>
              <a:defRPr lang="en-US" altLang="zh-CN" sz="2000" kern="1200" dirty="0" smtClean="0">
                <a:solidFill>
                  <a:srgbClr val="003D7F"/>
                </a:solidFill>
                <a:latin typeface="Constantia" panose="02030602050306030303" pitchFamily="18" charset="0"/>
                <a:ea typeface="+mn-ea"/>
                <a:cs typeface="+mn-cs"/>
              </a:defRPr>
            </a:lvl4pPr>
            <a:lvl5pPr marL="2057400" indent="-228600" algn="l" defTabSz="914400" rtl="0" eaLnBrk="1" latinLnBrk="0" hangingPunct="1">
              <a:spcBef>
                <a:spcPct val="20000"/>
              </a:spcBef>
              <a:buFont typeface="Arial" pitchFamily="34" charset="0"/>
              <a:buChar char="»"/>
              <a:defRPr lang="zh-CN" altLang="en-US" sz="1600" kern="1200" dirty="0">
                <a:solidFill>
                  <a:srgbClr val="003D7F"/>
                </a:solidFill>
                <a:latin typeface="Constantia" panose="02030602050306030303"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Pct val="60000"/>
              <a:buFont typeface="Wingdings" pitchFamily="2" charset="2"/>
              <a:buChar char="Ø"/>
              <a:tabLst/>
              <a:defRPr/>
            </a:pPr>
            <a:r>
              <a:rPr lang="en-US" altLang="zh-CN" sz="2000" b="1" dirty="0">
                <a:solidFill>
                  <a:srgbClr val="000000"/>
                </a:solidFill>
                <a:ea typeface="宋体" panose="02010600030101010101" pitchFamily="2" charset="-122"/>
              </a:rPr>
              <a:t>Overall Result:                            </a:t>
            </a:r>
            <a:endParaRPr kumimoji="0" lang="en-US" altLang="zh-CN" sz="2000" i="0" u="none" strike="noStrike" kern="1200" cap="none" spc="0" normalizeH="0" baseline="0" noProof="0" dirty="0">
              <a:ln>
                <a:noFill/>
              </a:ln>
              <a:solidFill>
                <a:srgbClr val="000000"/>
              </a:solidFill>
              <a:effectLst/>
              <a:uLnTx/>
              <a:uFillTx/>
              <a:ea typeface="宋体" panose="02010600030101010101" pitchFamily="2" charset="-122"/>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000" i="0" u="none" strike="noStrike" kern="1200" cap="none" spc="0" normalizeH="0" baseline="0" noProof="0" dirty="0">
                <a:ln>
                  <a:noFill/>
                </a:ln>
                <a:solidFill>
                  <a:srgbClr val="000000"/>
                </a:solidFill>
                <a:effectLst/>
                <a:uLnTx/>
                <a:uFillTx/>
                <a:ea typeface="宋体" panose="02010600030101010101" pitchFamily="2" charset="-122"/>
              </a:rPr>
              <a:t>RMSE: </a:t>
            </a:r>
            <a:r>
              <a:rPr kumimoji="0" lang="en-US" altLang="zh-CN" sz="200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127</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a:solidFill>
                  <a:srgbClr val="000000"/>
                </a:solidFill>
                <a:ea typeface="宋体" panose="02010600030101010101" pitchFamily="2" charset="-122"/>
              </a:rPr>
              <a:t>Importance:</a:t>
            </a:r>
            <a:endParaRPr kumimoji="0" lang="en-US" altLang="zh-CN" sz="2000" b="0" i="0" u="none" strike="noStrike" kern="1200" cap="none" spc="0" normalizeH="0" baseline="0" noProof="0" dirty="0">
              <a:ln>
                <a:noFill/>
              </a:ln>
              <a:solidFill>
                <a:srgbClr val="000000"/>
              </a:solidFill>
              <a:effectLst/>
              <a:uLnTx/>
              <a:uFillTx/>
              <a:ea typeface="宋体" panose="02010600030101010101" pitchFamily="2" charset="-122"/>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800" b="0" i="0" u="none" strike="noStrike" kern="1200" cap="none" spc="0" normalizeH="0" baseline="0" noProof="0" dirty="0">
              <a:ln>
                <a:noFill/>
              </a:ln>
              <a:solidFill>
                <a:srgbClr val="003D7F"/>
              </a:solidFill>
              <a:effectLst/>
              <a:uLnTx/>
              <a:uFillTx/>
              <a:latin typeface="Constantia" panose="02030602050306030303" pitchFamily="18" charset="0"/>
              <a:ea typeface="宋体" panose="02010600030101010101" pitchFamily="2" charset="-122"/>
              <a:cs typeface="+mn-cs"/>
            </a:endParaRPr>
          </a:p>
        </p:txBody>
      </p:sp>
      <p:graphicFrame>
        <p:nvGraphicFramePr>
          <p:cNvPr id="28" name="表格 27"/>
          <p:cNvGraphicFramePr>
            <a:graphicFrameLocks noGrp="1"/>
          </p:cNvGraphicFramePr>
          <p:nvPr>
            <p:extLst>
              <p:ext uri="{D42A27DB-BD31-4B8C-83A1-F6EECF244321}">
                <p14:modId xmlns:p14="http://schemas.microsoft.com/office/powerpoint/2010/main" val="906872362"/>
              </p:ext>
            </p:extLst>
          </p:nvPr>
        </p:nvGraphicFramePr>
        <p:xfrm>
          <a:off x="5312328" y="3348025"/>
          <a:ext cx="6576873" cy="1849120"/>
        </p:xfrm>
        <a:graphic>
          <a:graphicData uri="http://schemas.openxmlformats.org/drawingml/2006/table">
            <a:tbl>
              <a:tblPr firstRow="1" bandRow="1">
                <a:tableStyleId>{073A0DAA-6AF3-43AB-8588-CEC1D06C72B9}</a:tableStyleId>
              </a:tblPr>
              <a:tblGrid>
                <a:gridCol w="2192291">
                  <a:extLst>
                    <a:ext uri="{9D8B030D-6E8A-4147-A177-3AD203B41FA5}">
                      <a16:colId xmlns:a16="http://schemas.microsoft.com/office/drawing/2014/main" val="3844415096"/>
                    </a:ext>
                  </a:extLst>
                </a:gridCol>
                <a:gridCol w="2192291">
                  <a:extLst>
                    <a:ext uri="{9D8B030D-6E8A-4147-A177-3AD203B41FA5}">
                      <a16:colId xmlns:a16="http://schemas.microsoft.com/office/drawing/2014/main" val="1957640842"/>
                    </a:ext>
                  </a:extLst>
                </a:gridCol>
                <a:gridCol w="2192291">
                  <a:extLst>
                    <a:ext uri="{9D8B030D-6E8A-4147-A177-3AD203B41FA5}">
                      <a16:colId xmlns:a16="http://schemas.microsoft.com/office/drawing/2014/main" val="3551274152"/>
                    </a:ext>
                  </a:extLst>
                </a:gridCol>
              </a:tblGrid>
              <a:tr h="225001">
                <a:tc>
                  <a:txBody>
                    <a:bodyPr/>
                    <a:lstStyle/>
                    <a:p>
                      <a:pPr algn="ctr"/>
                      <a:r>
                        <a:rPr lang="en-US" dirty="0"/>
                        <a:t>Subset</a:t>
                      </a:r>
                    </a:p>
                  </a:txBody>
                  <a:tcPr/>
                </a:tc>
                <a:tc>
                  <a:txBody>
                    <a:bodyPr/>
                    <a:lstStyle/>
                    <a:p>
                      <a:pPr algn="ctr"/>
                      <a:r>
                        <a:rPr lang="en-US" dirty="0"/>
                        <a:t>Pick Up</a:t>
                      </a:r>
                    </a:p>
                  </a:txBody>
                  <a:tcPr/>
                </a:tc>
                <a:tc>
                  <a:txBody>
                    <a:bodyPr/>
                    <a:lstStyle/>
                    <a:p>
                      <a:pPr algn="ctr"/>
                      <a:r>
                        <a:rPr lang="en-US" dirty="0"/>
                        <a:t>RMSE</a:t>
                      </a:r>
                    </a:p>
                  </a:txBody>
                  <a:tcPr/>
                </a:tc>
                <a:extLst>
                  <a:ext uri="{0D108BD9-81ED-4DB2-BD59-A6C34878D82A}">
                    <a16:rowId xmlns:a16="http://schemas.microsoft.com/office/drawing/2014/main" val="2235967656"/>
                  </a:ext>
                </a:extLst>
              </a:tr>
              <a:tr h="370840">
                <a:tc>
                  <a:txBody>
                    <a:bodyPr/>
                    <a:lstStyle/>
                    <a:p>
                      <a:pPr algn="ctr"/>
                      <a:r>
                        <a:rPr lang="en-US" dirty="0"/>
                        <a:t>1</a:t>
                      </a:r>
                    </a:p>
                  </a:txBody>
                  <a:tcPr/>
                </a:tc>
                <a:tc>
                  <a:txBody>
                    <a:bodyPr/>
                    <a:lstStyle/>
                    <a:p>
                      <a:pPr algn="ctr"/>
                      <a:r>
                        <a:rPr lang="en-US" dirty="0"/>
                        <a:t>&lt;100</a:t>
                      </a:r>
                    </a:p>
                  </a:txBody>
                  <a:tcPr/>
                </a:tc>
                <a:tc>
                  <a:txBody>
                    <a:bodyPr/>
                    <a:lstStyle/>
                    <a:p>
                      <a:pPr algn="ctr"/>
                      <a:r>
                        <a:rPr lang="en-US" dirty="0"/>
                        <a:t>25</a:t>
                      </a:r>
                    </a:p>
                  </a:txBody>
                  <a:tcPr/>
                </a:tc>
                <a:extLst>
                  <a:ext uri="{0D108BD9-81ED-4DB2-BD59-A6C34878D82A}">
                    <a16:rowId xmlns:a16="http://schemas.microsoft.com/office/drawing/2014/main" val="371315244"/>
                  </a:ext>
                </a:extLst>
              </a:tr>
              <a:tr h="370840">
                <a:tc>
                  <a:txBody>
                    <a:bodyPr/>
                    <a:lstStyle/>
                    <a:p>
                      <a:pPr algn="ctr"/>
                      <a:r>
                        <a:rPr lang="en-US" dirty="0"/>
                        <a:t>2</a:t>
                      </a:r>
                    </a:p>
                  </a:txBody>
                  <a:tcPr/>
                </a:tc>
                <a:tc>
                  <a:txBody>
                    <a:bodyPr/>
                    <a:lstStyle/>
                    <a:p>
                      <a:pPr algn="ctr"/>
                      <a:r>
                        <a:rPr lang="en-US" dirty="0"/>
                        <a:t>100 - 300</a:t>
                      </a:r>
                    </a:p>
                  </a:txBody>
                  <a:tcPr/>
                </a:tc>
                <a:tc>
                  <a:txBody>
                    <a:bodyPr/>
                    <a:lstStyle/>
                    <a:p>
                      <a:pPr algn="ctr"/>
                      <a:r>
                        <a:rPr lang="en-US" dirty="0"/>
                        <a:t>52</a:t>
                      </a:r>
                    </a:p>
                  </a:txBody>
                  <a:tcPr/>
                </a:tc>
                <a:extLst>
                  <a:ext uri="{0D108BD9-81ED-4DB2-BD59-A6C34878D82A}">
                    <a16:rowId xmlns:a16="http://schemas.microsoft.com/office/drawing/2014/main" val="2929362213"/>
                  </a:ext>
                </a:extLst>
              </a:tr>
              <a:tr h="370840">
                <a:tc>
                  <a:txBody>
                    <a:bodyPr/>
                    <a:lstStyle/>
                    <a:p>
                      <a:pPr algn="ctr"/>
                      <a:r>
                        <a:rPr lang="en-US" dirty="0"/>
                        <a:t>3</a:t>
                      </a:r>
                    </a:p>
                  </a:txBody>
                  <a:tcPr/>
                </a:tc>
                <a:tc>
                  <a:txBody>
                    <a:bodyPr/>
                    <a:lstStyle/>
                    <a:p>
                      <a:pPr algn="ctr"/>
                      <a:r>
                        <a:rPr lang="en-US" dirty="0"/>
                        <a:t>300 - 1000</a:t>
                      </a:r>
                    </a:p>
                  </a:txBody>
                  <a:tcPr/>
                </a:tc>
                <a:tc>
                  <a:txBody>
                    <a:bodyPr/>
                    <a:lstStyle/>
                    <a:p>
                      <a:pPr algn="ctr"/>
                      <a:r>
                        <a:rPr lang="en-US" dirty="0"/>
                        <a:t>100</a:t>
                      </a:r>
                    </a:p>
                  </a:txBody>
                  <a:tcPr/>
                </a:tc>
                <a:extLst>
                  <a:ext uri="{0D108BD9-81ED-4DB2-BD59-A6C34878D82A}">
                    <a16:rowId xmlns:a16="http://schemas.microsoft.com/office/drawing/2014/main" val="2156777558"/>
                  </a:ext>
                </a:extLst>
              </a:tr>
              <a:tr h="370840">
                <a:tc>
                  <a:txBody>
                    <a:bodyPr/>
                    <a:lstStyle/>
                    <a:p>
                      <a:pPr algn="ctr"/>
                      <a:r>
                        <a:rPr lang="en-US" dirty="0"/>
                        <a:t>4</a:t>
                      </a:r>
                    </a:p>
                  </a:txBody>
                  <a:tcPr/>
                </a:tc>
                <a:tc>
                  <a:txBody>
                    <a:bodyPr/>
                    <a:lstStyle/>
                    <a:p>
                      <a:pPr algn="ctr"/>
                      <a:r>
                        <a:rPr lang="en-US" dirty="0"/>
                        <a:t>&gt; 1000</a:t>
                      </a:r>
                    </a:p>
                  </a:txBody>
                  <a:tcPr/>
                </a:tc>
                <a:tc>
                  <a:txBody>
                    <a:bodyPr/>
                    <a:lstStyle/>
                    <a:p>
                      <a:pPr algn="ctr"/>
                      <a:r>
                        <a:rPr lang="en-US" dirty="0"/>
                        <a:t>105</a:t>
                      </a:r>
                    </a:p>
                  </a:txBody>
                  <a:tcPr/>
                </a:tc>
                <a:extLst>
                  <a:ext uri="{0D108BD9-81ED-4DB2-BD59-A6C34878D82A}">
                    <a16:rowId xmlns:a16="http://schemas.microsoft.com/office/drawing/2014/main" val="134118830"/>
                  </a:ext>
                </a:extLst>
              </a:tr>
            </a:tbl>
          </a:graphicData>
        </a:graphic>
      </p:graphicFrame>
    </p:spTree>
    <p:extLst>
      <p:ext uri="{BB962C8B-B14F-4D97-AF65-F5344CB8AC3E}">
        <p14:creationId xmlns:p14="http://schemas.microsoft.com/office/powerpoint/2010/main" val="15452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3942" y="243726"/>
            <a:ext cx="654258" cy="67986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575744" y="128276"/>
            <a:ext cx="335086" cy="33198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590115" y="1141666"/>
            <a:ext cx="4002528" cy="492443"/>
          </a:xfrm>
          <a:prstGeom prst="rect">
            <a:avLst/>
          </a:prstGeom>
          <a:noFill/>
        </p:spPr>
        <p:txBody>
          <a:bodyPr wrap="square" rtlCol="0">
            <a:spAutoFit/>
          </a:bodyPr>
          <a:lstStyle/>
          <a:p>
            <a:r>
              <a:rPr kumimoji="1" lang="en-US" altLang="zh-CN" sz="2600" dirty="0">
                <a:solidFill>
                  <a:srgbClr val="000000"/>
                </a:solidFill>
              </a:rPr>
              <a:t>PREDICTION RESULT</a:t>
            </a:r>
            <a:endParaRPr kumimoji="1" lang="zh-CN" altLang="en-US" sz="2600" dirty="0">
              <a:solidFill>
                <a:srgbClr val="000000"/>
              </a:solidFill>
            </a:endParaRPr>
          </a:p>
        </p:txBody>
      </p:sp>
      <p:pic>
        <p:nvPicPr>
          <p:cNvPr id="9" name="图片 8"/>
          <p:cNvPicPr>
            <a:picLocks noChangeAspect="1"/>
          </p:cNvPicPr>
          <p:nvPr/>
        </p:nvPicPr>
        <p:blipFill>
          <a:blip r:embed="rId2"/>
          <a:stretch>
            <a:fillRect/>
          </a:stretch>
        </p:blipFill>
        <p:spPr>
          <a:xfrm>
            <a:off x="6957941" y="2461662"/>
            <a:ext cx="1838325" cy="1704975"/>
          </a:xfrm>
          <a:prstGeom prst="rect">
            <a:avLst/>
          </a:prstGeom>
        </p:spPr>
      </p:pic>
      <p:pic>
        <p:nvPicPr>
          <p:cNvPr id="10" name="图片 9"/>
          <p:cNvPicPr>
            <a:picLocks noChangeAspect="1"/>
          </p:cNvPicPr>
          <p:nvPr/>
        </p:nvPicPr>
        <p:blipFill>
          <a:blip r:embed="rId3"/>
          <a:stretch>
            <a:fillRect/>
          </a:stretch>
        </p:blipFill>
        <p:spPr>
          <a:xfrm>
            <a:off x="684128" y="2461662"/>
            <a:ext cx="1924050" cy="1771650"/>
          </a:xfrm>
          <a:prstGeom prst="rect">
            <a:avLst/>
          </a:prstGeom>
        </p:spPr>
      </p:pic>
      <p:pic>
        <p:nvPicPr>
          <p:cNvPr id="13" name="图片 12"/>
          <p:cNvPicPr>
            <a:picLocks noChangeAspect="1"/>
          </p:cNvPicPr>
          <p:nvPr/>
        </p:nvPicPr>
        <p:blipFill>
          <a:blip r:embed="rId4"/>
          <a:stretch>
            <a:fillRect/>
          </a:stretch>
        </p:blipFill>
        <p:spPr>
          <a:xfrm>
            <a:off x="3629206" y="2461662"/>
            <a:ext cx="1866900" cy="1704975"/>
          </a:xfrm>
          <a:prstGeom prst="rect">
            <a:avLst/>
          </a:prstGeom>
        </p:spPr>
      </p:pic>
      <p:pic>
        <p:nvPicPr>
          <p:cNvPr id="14" name="图片 13"/>
          <p:cNvPicPr>
            <a:picLocks noChangeAspect="1"/>
          </p:cNvPicPr>
          <p:nvPr/>
        </p:nvPicPr>
        <p:blipFill>
          <a:blip r:embed="rId5"/>
          <a:stretch>
            <a:fillRect/>
          </a:stretch>
        </p:blipFill>
        <p:spPr>
          <a:xfrm>
            <a:off x="9749489" y="2461662"/>
            <a:ext cx="1952625" cy="1695450"/>
          </a:xfrm>
          <a:prstGeom prst="rect">
            <a:avLst/>
          </a:prstGeom>
        </p:spPr>
      </p:pic>
      <p:pic>
        <p:nvPicPr>
          <p:cNvPr id="15" name="图片 14"/>
          <p:cNvPicPr>
            <a:picLocks noChangeAspect="1"/>
          </p:cNvPicPr>
          <p:nvPr/>
        </p:nvPicPr>
        <p:blipFill>
          <a:blip r:embed="rId6"/>
          <a:stretch>
            <a:fillRect/>
          </a:stretch>
        </p:blipFill>
        <p:spPr>
          <a:xfrm>
            <a:off x="6350511" y="4649523"/>
            <a:ext cx="2698038" cy="1618105"/>
          </a:xfrm>
          <a:prstGeom prst="rect">
            <a:avLst/>
          </a:prstGeom>
        </p:spPr>
      </p:pic>
      <p:pic>
        <p:nvPicPr>
          <p:cNvPr id="16" name="图片 15"/>
          <p:cNvPicPr>
            <a:picLocks noChangeAspect="1"/>
          </p:cNvPicPr>
          <p:nvPr/>
        </p:nvPicPr>
        <p:blipFill>
          <a:blip r:embed="rId7"/>
          <a:stretch>
            <a:fillRect/>
          </a:stretch>
        </p:blipFill>
        <p:spPr>
          <a:xfrm>
            <a:off x="551789" y="4649524"/>
            <a:ext cx="2702441" cy="1620746"/>
          </a:xfrm>
          <a:prstGeom prst="rect">
            <a:avLst/>
          </a:prstGeom>
        </p:spPr>
      </p:pic>
      <p:pic>
        <p:nvPicPr>
          <p:cNvPr id="17" name="图片 16"/>
          <p:cNvPicPr>
            <a:picLocks noChangeAspect="1"/>
          </p:cNvPicPr>
          <p:nvPr/>
        </p:nvPicPr>
        <p:blipFill>
          <a:blip r:embed="rId8"/>
          <a:stretch>
            <a:fillRect/>
          </a:stretch>
        </p:blipFill>
        <p:spPr>
          <a:xfrm>
            <a:off x="3358736" y="4682430"/>
            <a:ext cx="2643169" cy="1585198"/>
          </a:xfrm>
          <a:prstGeom prst="rect">
            <a:avLst/>
          </a:prstGeom>
        </p:spPr>
      </p:pic>
      <p:pic>
        <p:nvPicPr>
          <p:cNvPr id="18" name="图片 17"/>
          <p:cNvPicPr>
            <a:picLocks noChangeAspect="1"/>
          </p:cNvPicPr>
          <p:nvPr/>
        </p:nvPicPr>
        <p:blipFill>
          <a:blip r:embed="rId9"/>
          <a:stretch>
            <a:fillRect/>
          </a:stretch>
        </p:blipFill>
        <p:spPr>
          <a:xfrm>
            <a:off x="9462084" y="4658694"/>
            <a:ext cx="2682746" cy="1608934"/>
          </a:xfrm>
          <a:prstGeom prst="rect">
            <a:avLst/>
          </a:prstGeom>
        </p:spPr>
      </p:pic>
      <p:sp>
        <p:nvSpPr>
          <p:cNvPr id="19" name="文本框 18"/>
          <p:cNvSpPr txBox="1"/>
          <p:nvPr/>
        </p:nvSpPr>
        <p:spPr>
          <a:xfrm>
            <a:off x="606658" y="1708941"/>
            <a:ext cx="2001520" cy="369332"/>
          </a:xfrm>
          <a:prstGeom prst="rect">
            <a:avLst/>
          </a:prstGeom>
          <a:noFill/>
        </p:spPr>
        <p:txBody>
          <a:bodyPr wrap="square" rtlCol="0">
            <a:spAutoFit/>
          </a:bodyPr>
          <a:lstStyle/>
          <a:p>
            <a:r>
              <a:rPr lang="en-US" dirty="0">
                <a:solidFill>
                  <a:srgbClr val="002060"/>
                </a:solidFill>
              </a:rPr>
              <a:t>Subset: </a:t>
            </a:r>
            <a:r>
              <a:rPr lang="en-US" dirty="0" err="1">
                <a:solidFill>
                  <a:srgbClr val="002060"/>
                </a:solidFill>
              </a:rPr>
              <a:t>num</a:t>
            </a:r>
            <a:r>
              <a:rPr lang="en-US" dirty="0">
                <a:solidFill>
                  <a:srgbClr val="002060"/>
                </a:solidFill>
              </a:rPr>
              <a:t> &lt; 100                   </a:t>
            </a:r>
          </a:p>
        </p:txBody>
      </p:sp>
      <p:sp>
        <p:nvSpPr>
          <p:cNvPr id="20" name="文本框 19"/>
          <p:cNvSpPr txBox="1"/>
          <p:nvPr/>
        </p:nvSpPr>
        <p:spPr>
          <a:xfrm>
            <a:off x="3561896" y="1697481"/>
            <a:ext cx="2511632" cy="369332"/>
          </a:xfrm>
          <a:prstGeom prst="rect">
            <a:avLst/>
          </a:prstGeom>
          <a:noFill/>
        </p:spPr>
        <p:txBody>
          <a:bodyPr wrap="square" rtlCol="0">
            <a:spAutoFit/>
          </a:bodyPr>
          <a:lstStyle/>
          <a:p>
            <a:r>
              <a:rPr lang="en-US" dirty="0">
                <a:solidFill>
                  <a:srgbClr val="002060"/>
                </a:solidFill>
              </a:rPr>
              <a:t>Subset: 100 &lt; </a:t>
            </a:r>
            <a:r>
              <a:rPr lang="en-US" dirty="0" err="1">
                <a:solidFill>
                  <a:srgbClr val="002060"/>
                </a:solidFill>
              </a:rPr>
              <a:t>num</a:t>
            </a:r>
            <a:r>
              <a:rPr lang="en-US" dirty="0">
                <a:solidFill>
                  <a:srgbClr val="002060"/>
                </a:solidFill>
              </a:rPr>
              <a:t> &lt; 300                   </a:t>
            </a:r>
          </a:p>
        </p:txBody>
      </p:sp>
      <p:sp>
        <p:nvSpPr>
          <p:cNvPr id="21" name="文本框 20"/>
          <p:cNvSpPr txBox="1"/>
          <p:nvPr/>
        </p:nvSpPr>
        <p:spPr>
          <a:xfrm>
            <a:off x="6479927" y="1708941"/>
            <a:ext cx="2661920" cy="369332"/>
          </a:xfrm>
          <a:prstGeom prst="rect">
            <a:avLst/>
          </a:prstGeom>
          <a:noFill/>
        </p:spPr>
        <p:txBody>
          <a:bodyPr wrap="square" rtlCol="0">
            <a:spAutoFit/>
          </a:bodyPr>
          <a:lstStyle/>
          <a:p>
            <a:r>
              <a:rPr lang="en-US" dirty="0">
                <a:solidFill>
                  <a:srgbClr val="002060"/>
                </a:solidFill>
              </a:rPr>
              <a:t>Subset: 300 &lt; </a:t>
            </a:r>
            <a:r>
              <a:rPr lang="en-US" dirty="0" err="1">
                <a:solidFill>
                  <a:srgbClr val="002060"/>
                </a:solidFill>
              </a:rPr>
              <a:t>num</a:t>
            </a:r>
            <a:r>
              <a:rPr lang="en-US" dirty="0">
                <a:solidFill>
                  <a:srgbClr val="002060"/>
                </a:solidFill>
              </a:rPr>
              <a:t> &lt; 1000                   </a:t>
            </a:r>
          </a:p>
        </p:txBody>
      </p:sp>
      <p:sp>
        <p:nvSpPr>
          <p:cNvPr id="22" name="文本框 21"/>
          <p:cNvSpPr txBox="1"/>
          <p:nvPr/>
        </p:nvSpPr>
        <p:spPr>
          <a:xfrm>
            <a:off x="9548246" y="1713764"/>
            <a:ext cx="2255971" cy="369332"/>
          </a:xfrm>
          <a:prstGeom prst="rect">
            <a:avLst/>
          </a:prstGeom>
          <a:noFill/>
        </p:spPr>
        <p:txBody>
          <a:bodyPr wrap="square" rtlCol="0">
            <a:spAutoFit/>
          </a:bodyPr>
          <a:lstStyle/>
          <a:p>
            <a:r>
              <a:rPr lang="en-US" dirty="0">
                <a:solidFill>
                  <a:srgbClr val="002060"/>
                </a:solidFill>
              </a:rPr>
              <a:t>Subset: </a:t>
            </a:r>
            <a:r>
              <a:rPr lang="en-US" dirty="0" err="1">
                <a:solidFill>
                  <a:srgbClr val="002060"/>
                </a:solidFill>
              </a:rPr>
              <a:t>num</a:t>
            </a:r>
            <a:r>
              <a:rPr lang="en-US" dirty="0">
                <a:solidFill>
                  <a:srgbClr val="002060"/>
                </a:solidFill>
              </a:rPr>
              <a:t> &gt; 1000                   </a:t>
            </a:r>
          </a:p>
        </p:txBody>
      </p:sp>
    </p:spTree>
    <p:extLst>
      <p:ext uri="{BB962C8B-B14F-4D97-AF65-F5344CB8AC3E}">
        <p14:creationId xmlns:p14="http://schemas.microsoft.com/office/powerpoint/2010/main" val="183767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8487" y="102622"/>
            <a:ext cx="3822928" cy="65934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4" name="Picture 8" descr="“uber”的图片搜索结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34" y="795325"/>
            <a:ext cx="3978432" cy="2522406"/>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4084450" y="795324"/>
            <a:ext cx="3993389" cy="2522406"/>
          </a:xfrm>
          <a:prstGeom prst="rect">
            <a:avLst/>
          </a:prstGeom>
        </p:spPr>
      </p:pic>
      <p:pic>
        <p:nvPicPr>
          <p:cNvPr id="6" name="Picture 12" descr="“nyc lyft”的图片搜索结果"/>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54234" y="3400135"/>
            <a:ext cx="3980812" cy="259239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14" descr="“nyc car2go”的图片搜索结果"/>
          <p:cNvPicPr>
            <a:picLocks noChangeAspect="1" noChangeArrowheads="1"/>
          </p:cNvPicPr>
          <p:nvPr/>
        </p:nvPicPr>
        <p:blipFill>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4084459" y="3400125"/>
            <a:ext cx="3980812" cy="257757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0" name="直线连接符 9"/>
          <p:cNvCxnSpPr/>
          <p:nvPr/>
        </p:nvCxnSpPr>
        <p:spPr>
          <a:xfrm flipH="1">
            <a:off x="8402731" y="166755"/>
            <a:ext cx="12828" cy="6511653"/>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矩形 13"/>
          <p:cNvSpPr/>
          <p:nvPr/>
        </p:nvSpPr>
        <p:spPr>
          <a:xfrm>
            <a:off x="8665167" y="627494"/>
            <a:ext cx="3287078" cy="830997"/>
          </a:xfrm>
          <a:prstGeom prst="rect">
            <a:avLst/>
          </a:prstGeom>
        </p:spPr>
        <p:txBody>
          <a:bodyPr wrap="none">
            <a:spAutoFit/>
          </a:bodyPr>
          <a:lstStyle/>
          <a:p>
            <a:r>
              <a:rPr lang="en-US" altLang="zh-CN" sz="2400" b="1" dirty="0"/>
              <a:t>Exploring Change of the </a:t>
            </a:r>
          </a:p>
          <a:p>
            <a:r>
              <a:rPr lang="en-US" altLang="zh-CN" sz="2400" b="1" dirty="0"/>
              <a:t>Forms of Transportation</a:t>
            </a:r>
            <a:endParaRPr lang="zh-CN" altLang="en-US" sz="2400" dirty="0"/>
          </a:p>
        </p:txBody>
      </p:sp>
      <p:sp>
        <p:nvSpPr>
          <p:cNvPr id="15" name="副标题 2"/>
          <p:cNvSpPr txBox="1">
            <a:spLocks/>
          </p:cNvSpPr>
          <p:nvPr/>
        </p:nvSpPr>
        <p:spPr>
          <a:xfrm>
            <a:off x="8691728" y="1697090"/>
            <a:ext cx="1997450" cy="162508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b="1" dirty="0"/>
              <a:t>Newcomers:</a:t>
            </a:r>
          </a:p>
          <a:p>
            <a:r>
              <a:rPr lang="en-US" altLang="zh-CN" sz="2000" dirty="0"/>
              <a:t>City Bike</a:t>
            </a:r>
          </a:p>
          <a:p>
            <a:r>
              <a:rPr lang="en-US" altLang="zh-CN" sz="2000" dirty="0" err="1"/>
              <a:t>Uber</a:t>
            </a:r>
            <a:r>
              <a:rPr lang="en-US" altLang="zh-CN" sz="2000" dirty="0"/>
              <a:t> </a:t>
            </a:r>
          </a:p>
          <a:p>
            <a:r>
              <a:rPr lang="en-US" altLang="zh-CN" sz="2000" dirty="0" err="1"/>
              <a:t>Lyft</a:t>
            </a:r>
            <a:r>
              <a:rPr lang="en-US" altLang="zh-CN" sz="2000" dirty="0"/>
              <a:t> </a:t>
            </a:r>
          </a:p>
          <a:p>
            <a:r>
              <a:rPr lang="en-US" altLang="zh-CN" sz="2000" dirty="0"/>
              <a:t>car2go</a:t>
            </a:r>
            <a:endParaRPr lang="en-US" altLang="zh-CN" dirty="0"/>
          </a:p>
        </p:txBody>
      </p:sp>
      <p:sp>
        <p:nvSpPr>
          <p:cNvPr id="16" name="文本框 15"/>
          <p:cNvSpPr txBox="1"/>
          <p:nvPr/>
        </p:nvSpPr>
        <p:spPr>
          <a:xfrm>
            <a:off x="8527421" y="3525770"/>
            <a:ext cx="3626092" cy="2585323"/>
          </a:xfrm>
          <a:prstGeom prst="rect">
            <a:avLst/>
          </a:prstGeom>
          <a:noFill/>
        </p:spPr>
        <p:txBody>
          <a:bodyPr wrap="square" rtlCol="0">
            <a:spAutoFit/>
          </a:bodyPr>
          <a:lstStyle/>
          <a:p>
            <a:r>
              <a:rPr lang="en-US" altLang="zh-CN" dirty="0"/>
              <a:t>Will Uber overtake traditional taxis ?</a:t>
            </a:r>
          </a:p>
          <a:p>
            <a:endParaRPr lang="en-US" altLang="zh-CN" dirty="0"/>
          </a:p>
          <a:p>
            <a:r>
              <a:rPr lang="en-US" altLang="zh-CN" dirty="0"/>
              <a:t>Will City Bike become more popular </a:t>
            </a:r>
          </a:p>
          <a:p>
            <a:r>
              <a:rPr lang="en-US" altLang="zh-CN" dirty="0"/>
              <a:t>in future?</a:t>
            </a:r>
          </a:p>
          <a:p>
            <a:endParaRPr lang="en-US" altLang="zh-CN" dirty="0"/>
          </a:p>
          <a:p>
            <a:r>
              <a:rPr lang="en-US" altLang="zh-CN" dirty="0"/>
              <a:t>Has City Bike made some influence </a:t>
            </a:r>
          </a:p>
          <a:p>
            <a:r>
              <a:rPr lang="en-US" altLang="zh-CN" dirty="0"/>
              <a:t>on taxis?</a:t>
            </a:r>
          </a:p>
          <a:p>
            <a:endParaRPr lang="en-US" altLang="zh-CN" dirty="0"/>
          </a:p>
          <a:p>
            <a:r>
              <a:rPr lang="en-US" altLang="zh-CN" dirty="0"/>
              <a:t>…… </a:t>
            </a:r>
            <a:endParaRPr lang="zh-CN" altLang="en-US" dirty="0"/>
          </a:p>
        </p:txBody>
      </p:sp>
    </p:spTree>
    <p:extLst>
      <p:ext uri="{BB962C8B-B14F-4D97-AF65-F5344CB8AC3E}">
        <p14:creationId xmlns:p14="http://schemas.microsoft.com/office/powerpoint/2010/main" val="3106732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3942" y="243726"/>
            <a:ext cx="654258" cy="67986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575744" y="128276"/>
            <a:ext cx="335086" cy="33198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051941" y="372003"/>
            <a:ext cx="4156473" cy="523220"/>
          </a:xfrm>
          <a:prstGeom prst="rect">
            <a:avLst/>
          </a:prstGeom>
          <a:noFill/>
        </p:spPr>
        <p:txBody>
          <a:bodyPr wrap="square" rtlCol="0">
            <a:spAutoFit/>
          </a:bodyPr>
          <a:lstStyle/>
          <a:p>
            <a:r>
              <a:rPr kumimoji="1" lang="en-US" altLang="zh-CN" sz="2800" b="1" dirty="0"/>
              <a:t>TRANSPORTATION </a:t>
            </a:r>
            <a:endParaRPr kumimoji="1" lang="zh-CN" altLang="en-US" sz="2800" b="1" dirty="0"/>
          </a:p>
        </p:txBody>
      </p:sp>
      <p:sp>
        <p:nvSpPr>
          <p:cNvPr id="8" name="文本框 7"/>
          <p:cNvSpPr txBox="1"/>
          <p:nvPr/>
        </p:nvSpPr>
        <p:spPr>
          <a:xfrm>
            <a:off x="590115" y="1141666"/>
            <a:ext cx="4002528" cy="492443"/>
          </a:xfrm>
          <a:prstGeom prst="rect">
            <a:avLst/>
          </a:prstGeom>
          <a:noFill/>
        </p:spPr>
        <p:txBody>
          <a:bodyPr wrap="square" rtlCol="0">
            <a:spAutoFit/>
          </a:bodyPr>
          <a:lstStyle/>
          <a:p>
            <a:r>
              <a:rPr kumimoji="1" lang="en-US" altLang="zh-CN" sz="2600" dirty="0">
                <a:solidFill>
                  <a:srgbClr val="000000"/>
                </a:solidFill>
              </a:rPr>
              <a:t>DATA ANALYSIS</a:t>
            </a:r>
            <a:endParaRPr kumimoji="1" lang="zh-CN" altLang="en-US" sz="2600" dirty="0">
              <a:solidFill>
                <a:srgbClr val="000000"/>
              </a:solidFill>
            </a:endParaRPr>
          </a:p>
        </p:txBody>
      </p:sp>
      <p:graphicFrame>
        <p:nvGraphicFramePr>
          <p:cNvPr id="9" name="内容占位符 3"/>
          <p:cNvGraphicFramePr>
            <a:graphicFrameLocks noGrp="1"/>
          </p:cNvGraphicFramePr>
          <p:nvPr>
            <p:ph idx="1"/>
            <p:extLst>
              <p:ext uri="{D42A27DB-BD31-4B8C-83A1-F6EECF244321}">
                <p14:modId xmlns:p14="http://schemas.microsoft.com/office/powerpoint/2010/main" val="2450105929"/>
              </p:ext>
            </p:extLst>
          </p:nvPr>
        </p:nvGraphicFramePr>
        <p:xfrm>
          <a:off x="264915" y="1640541"/>
          <a:ext cx="10614212" cy="45364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14715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3942" y="243726"/>
            <a:ext cx="654258" cy="67986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575744" y="128276"/>
            <a:ext cx="335086" cy="33198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051941" y="372003"/>
            <a:ext cx="4156473" cy="523220"/>
          </a:xfrm>
          <a:prstGeom prst="rect">
            <a:avLst/>
          </a:prstGeom>
          <a:noFill/>
        </p:spPr>
        <p:txBody>
          <a:bodyPr wrap="square" rtlCol="0">
            <a:spAutoFit/>
          </a:bodyPr>
          <a:lstStyle/>
          <a:p>
            <a:r>
              <a:rPr kumimoji="1" lang="en-US" altLang="zh-CN" sz="2800" b="1" dirty="0"/>
              <a:t>TRANSPORTATION </a:t>
            </a:r>
            <a:endParaRPr kumimoji="1" lang="zh-CN" altLang="en-US" sz="2800" b="1" dirty="0"/>
          </a:p>
        </p:txBody>
      </p:sp>
      <p:sp>
        <p:nvSpPr>
          <p:cNvPr id="8" name="文本框 7"/>
          <p:cNvSpPr txBox="1"/>
          <p:nvPr/>
        </p:nvSpPr>
        <p:spPr>
          <a:xfrm>
            <a:off x="590115" y="1141666"/>
            <a:ext cx="4002528" cy="492443"/>
          </a:xfrm>
          <a:prstGeom prst="rect">
            <a:avLst/>
          </a:prstGeom>
          <a:noFill/>
        </p:spPr>
        <p:txBody>
          <a:bodyPr wrap="square" rtlCol="0">
            <a:spAutoFit/>
          </a:bodyPr>
          <a:lstStyle/>
          <a:p>
            <a:r>
              <a:rPr kumimoji="1" lang="en-US" altLang="zh-CN" sz="2600" dirty="0">
                <a:solidFill>
                  <a:srgbClr val="000000"/>
                </a:solidFill>
              </a:rPr>
              <a:t>DATA ANALYSIS</a:t>
            </a:r>
            <a:endParaRPr kumimoji="1" lang="zh-CN" altLang="en-US" sz="2600" dirty="0">
              <a:solidFill>
                <a:srgbClr val="000000"/>
              </a:solidFill>
            </a:endParaRPr>
          </a:p>
        </p:txBody>
      </p:sp>
      <p:graphicFrame>
        <p:nvGraphicFramePr>
          <p:cNvPr id="10" name="内容占位符 3"/>
          <p:cNvGraphicFramePr>
            <a:graphicFrameLocks noGrp="1"/>
          </p:cNvGraphicFramePr>
          <p:nvPr>
            <p:ph idx="1"/>
            <p:extLst>
              <p:ext uri="{D42A27DB-BD31-4B8C-83A1-F6EECF244321}">
                <p14:modId xmlns:p14="http://schemas.microsoft.com/office/powerpoint/2010/main" val="4197829966"/>
              </p:ext>
            </p:extLst>
          </p:nvPr>
        </p:nvGraphicFramePr>
        <p:xfrm>
          <a:off x="461824" y="1641943"/>
          <a:ext cx="11255510" cy="52160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92295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3942" y="243726"/>
            <a:ext cx="654258" cy="67986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575744" y="128276"/>
            <a:ext cx="335086" cy="33198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051941" y="372003"/>
            <a:ext cx="4156473" cy="523220"/>
          </a:xfrm>
          <a:prstGeom prst="rect">
            <a:avLst/>
          </a:prstGeom>
          <a:noFill/>
        </p:spPr>
        <p:txBody>
          <a:bodyPr wrap="square" rtlCol="0">
            <a:spAutoFit/>
          </a:bodyPr>
          <a:lstStyle/>
          <a:p>
            <a:r>
              <a:rPr kumimoji="1" lang="en-US" altLang="zh-CN" sz="2800" b="1" dirty="0"/>
              <a:t>TRANSPORTATION </a:t>
            </a:r>
            <a:endParaRPr kumimoji="1" lang="zh-CN" altLang="en-US" sz="2800" b="1" dirty="0"/>
          </a:p>
        </p:txBody>
      </p:sp>
      <p:sp>
        <p:nvSpPr>
          <p:cNvPr id="8" name="文本框 7"/>
          <p:cNvSpPr txBox="1"/>
          <p:nvPr/>
        </p:nvSpPr>
        <p:spPr>
          <a:xfrm>
            <a:off x="590115" y="1051870"/>
            <a:ext cx="4002528" cy="492443"/>
          </a:xfrm>
          <a:prstGeom prst="rect">
            <a:avLst/>
          </a:prstGeom>
          <a:noFill/>
        </p:spPr>
        <p:txBody>
          <a:bodyPr wrap="square" rtlCol="0">
            <a:spAutoFit/>
          </a:bodyPr>
          <a:lstStyle/>
          <a:p>
            <a:r>
              <a:rPr kumimoji="1" lang="en-US" altLang="zh-CN" sz="2600" dirty="0">
                <a:solidFill>
                  <a:srgbClr val="000000"/>
                </a:solidFill>
              </a:rPr>
              <a:t>MORE DETAILS IN CITY BIKE</a:t>
            </a:r>
            <a:endParaRPr kumimoji="1" lang="zh-CN" altLang="en-US" sz="2600" dirty="0">
              <a:solidFill>
                <a:srgbClr val="000000"/>
              </a:solidFill>
            </a:endParaRPr>
          </a:p>
        </p:txBody>
      </p:sp>
      <p:graphicFrame>
        <p:nvGraphicFramePr>
          <p:cNvPr id="11" name="内容占位符 4"/>
          <p:cNvGraphicFramePr>
            <a:graphicFrameLocks noGrp="1"/>
          </p:cNvGraphicFramePr>
          <p:nvPr>
            <p:ph idx="1"/>
            <p:extLst>
              <p:ext uri="{D42A27DB-BD31-4B8C-83A1-F6EECF244321}">
                <p14:modId xmlns:p14="http://schemas.microsoft.com/office/powerpoint/2010/main" val="1439984647"/>
              </p:ext>
            </p:extLst>
          </p:nvPr>
        </p:nvGraphicFramePr>
        <p:xfrm>
          <a:off x="216390" y="1425388"/>
          <a:ext cx="11111753" cy="5432612"/>
        </p:xfrm>
        <a:graphic>
          <a:graphicData uri="http://schemas.openxmlformats.org/drawingml/2006/chart">
            <c:chart xmlns:c="http://schemas.openxmlformats.org/drawingml/2006/chart" xmlns:r="http://schemas.openxmlformats.org/officeDocument/2006/relationships" r:id="rId3"/>
          </a:graphicData>
        </a:graphic>
      </p:graphicFrame>
      <p:sp>
        <p:nvSpPr>
          <p:cNvPr id="12" name="矩形 11"/>
          <p:cNvSpPr/>
          <p:nvPr/>
        </p:nvSpPr>
        <p:spPr>
          <a:xfrm>
            <a:off x="9103116" y="1420181"/>
            <a:ext cx="2478785" cy="369332"/>
          </a:xfrm>
          <a:prstGeom prst="rect">
            <a:avLst/>
          </a:prstGeom>
        </p:spPr>
        <p:txBody>
          <a:bodyPr wrap="square">
            <a:spAutoFit/>
          </a:bodyPr>
          <a:lstStyle/>
          <a:p>
            <a:r>
              <a:rPr lang="en-US" altLang="zh-CN" dirty="0">
                <a:hlinkClick r:id="rId4" action="ppaction://hlinkfile"/>
              </a:rPr>
              <a:t>Top10 Bike Route</a:t>
            </a:r>
            <a:endParaRPr lang="zh-CN" altLang="en-US" dirty="0"/>
          </a:p>
        </p:txBody>
      </p:sp>
    </p:spTree>
    <p:extLst>
      <p:ext uri="{BB962C8B-B14F-4D97-AF65-F5344CB8AC3E}">
        <p14:creationId xmlns:p14="http://schemas.microsoft.com/office/powerpoint/2010/main" val="1611686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3942" y="243726"/>
            <a:ext cx="654258" cy="67986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575744" y="128276"/>
            <a:ext cx="335086" cy="33198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051941" y="372003"/>
            <a:ext cx="4156473" cy="523220"/>
          </a:xfrm>
          <a:prstGeom prst="rect">
            <a:avLst/>
          </a:prstGeom>
          <a:noFill/>
        </p:spPr>
        <p:txBody>
          <a:bodyPr wrap="square" rtlCol="0">
            <a:spAutoFit/>
          </a:bodyPr>
          <a:lstStyle/>
          <a:p>
            <a:r>
              <a:rPr kumimoji="1" lang="en-US" altLang="zh-CN" sz="2800" b="1" dirty="0"/>
              <a:t>TRANSPORTATION </a:t>
            </a:r>
            <a:endParaRPr kumimoji="1" lang="zh-CN" altLang="en-US" sz="2800" b="1" dirty="0"/>
          </a:p>
        </p:txBody>
      </p:sp>
      <p:sp>
        <p:nvSpPr>
          <p:cNvPr id="8" name="文本框 7"/>
          <p:cNvSpPr txBox="1"/>
          <p:nvPr/>
        </p:nvSpPr>
        <p:spPr>
          <a:xfrm>
            <a:off x="590115" y="1051870"/>
            <a:ext cx="4002528" cy="492443"/>
          </a:xfrm>
          <a:prstGeom prst="rect">
            <a:avLst/>
          </a:prstGeom>
          <a:noFill/>
        </p:spPr>
        <p:txBody>
          <a:bodyPr wrap="square" rtlCol="0">
            <a:spAutoFit/>
          </a:bodyPr>
          <a:lstStyle/>
          <a:p>
            <a:r>
              <a:rPr kumimoji="1" lang="en-US" altLang="zh-CN" sz="2600" dirty="0">
                <a:solidFill>
                  <a:srgbClr val="000000"/>
                </a:solidFill>
              </a:rPr>
              <a:t>MORE DETAILS IN CITY BIKE</a:t>
            </a:r>
            <a:endParaRPr kumimoji="1" lang="zh-CN" altLang="en-US" sz="2600" dirty="0">
              <a:solidFill>
                <a:srgbClr val="000000"/>
              </a:solidFill>
            </a:endParaRPr>
          </a:p>
        </p:txBody>
      </p:sp>
      <p:sp>
        <p:nvSpPr>
          <p:cNvPr id="12" name="矩形 11"/>
          <p:cNvSpPr/>
          <p:nvPr/>
        </p:nvSpPr>
        <p:spPr>
          <a:xfrm>
            <a:off x="9082796" y="1112915"/>
            <a:ext cx="2478785" cy="369332"/>
          </a:xfrm>
          <a:prstGeom prst="rect">
            <a:avLst/>
          </a:prstGeom>
        </p:spPr>
        <p:txBody>
          <a:bodyPr wrap="square">
            <a:spAutoFit/>
          </a:bodyPr>
          <a:lstStyle/>
          <a:p>
            <a:r>
              <a:rPr lang="en-US" altLang="zh-CN" dirty="0">
                <a:hlinkClick r:id="rId3" action="ppaction://hlinkfile"/>
              </a:rPr>
              <a:t>Top10 Bike Route</a:t>
            </a:r>
            <a:endParaRPr lang="zh-CN" altLang="en-US" dirty="0"/>
          </a:p>
        </p:txBody>
      </p:sp>
      <p:graphicFrame>
        <p:nvGraphicFramePr>
          <p:cNvPr id="9" name="内容占位符 3"/>
          <p:cNvGraphicFramePr>
            <a:graphicFrameLocks noGrp="1"/>
          </p:cNvGraphicFramePr>
          <p:nvPr>
            <p:ph idx="1"/>
            <p:extLst>
              <p:ext uri="{D42A27DB-BD31-4B8C-83A1-F6EECF244321}">
                <p14:modId xmlns:p14="http://schemas.microsoft.com/office/powerpoint/2010/main" val="1046066181"/>
              </p:ext>
            </p:extLst>
          </p:nvPr>
        </p:nvGraphicFramePr>
        <p:xfrm>
          <a:off x="250972" y="1515201"/>
          <a:ext cx="10853908" cy="53428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86094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图片 4" descr="ca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418" y="807831"/>
            <a:ext cx="7839625" cy="5221190"/>
          </a:xfrm>
          <a:prstGeom prst="rect">
            <a:avLst/>
          </a:prstGeom>
        </p:spPr>
      </p:pic>
      <p:cxnSp>
        <p:nvCxnSpPr>
          <p:cNvPr id="7" name="直线连接符 6"/>
          <p:cNvCxnSpPr/>
          <p:nvPr/>
        </p:nvCxnSpPr>
        <p:spPr>
          <a:xfrm flipV="1">
            <a:off x="2437438" y="795317"/>
            <a:ext cx="12828" cy="5272177"/>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直线连接符 7"/>
          <p:cNvCxnSpPr/>
          <p:nvPr/>
        </p:nvCxnSpPr>
        <p:spPr>
          <a:xfrm flipV="1">
            <a:off x="4220616" y="793785"/>
            <a:ext cx="11285" cy="5414814"/>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直线连接符 11"/>
          <p:cNvCxnSpPr/>
          <p:nvPr/>
        </p:nvCxnSpPr>
        <p:spPr>
          <a:xfrm flipV="1">
            <a:off x="6117708" y="740942"/>
            <a:ext cx="11285" cy="5414814"/>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矩形 12"/>
          <p:cNvSpPr/>
          <p:nvPr/>
        </p:nvSpPr>
        <p:spPr>
          <a:xfrm>
            <a:off x="4259102" y="2527052"/>
            <a:ext cx="7825458" cy="1744565"/>
          </a:xfrm>
          <a:prstGeom prst="rect">
            <a:avLst/>
          </a:prstGeom>
          <a:solidFill>
            <a:schemeClr val="bg1">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8210304" y="1706083"/>
            <a:ext cx="4207799" cy="1015663"/>
          </a:xfrm>
          <a:prstGeom prst="rect">
            <a:avLst/>
          </a:prstGeom>
          <a:noFill/>
        </p:spPr>
        <p:txBody>
          <a:bodyPr wrap="square" rtlCol="0">
            <a:spAutoFit/>
          </a:bodyPr>
          <a:lstStyle/>
          <a:p>
            <a:r>
              <a:rPr kumimoji="1" lang="en-US" altLang="zh-CN" sz="6000" dirty="0">
                <a:solidFill>
                  <a:srgbClr val="FFFFFF"/>
                </a:solidFill>
              </a:rPr>
              <a:t>THANK YOU</a:t>
            </a:r>
            <a:endParaRPr kumimoji="1" lang="zh-CN" altLang="en-US" sz="6000" dirty="0">
              <a:solidFill>
                <a:srgbClr val="FFFFFF"/>
              </a:solidFill>
            </a:endParaRPr>
          </a:p>
        </p:txBody>
      </p:sp>
      <p:sp>
        <p:nvSpPr>
          <p:cNvPr id="15" name="文本框 14"/>
          <p:cNvSpPr txBox="1"/>
          <p:nvPr/>
        </p:nvSpPr>
        <p:spPr>
          <a:xfrm>
            <a:off x="6978770" y="1140133"/>
            <a:ext cx="6579537" cy="1323439"/>
          </a:xfrm>
          <a:prstGeom prst="rect">
            <a:avLst/>
          </a:prstGeom>
          <a:noFill/>
        </p:spPr>
        <p:txBody>
          <a:bodyPr wrap="square" rtlCol="0">
            <a:spAutoFit/>
          </a:bodyPr>
          <a:lstStyle/>
          <a:p>
            <a:r>
              <a:rPr kumimoji="1" lang="en-US" altLang="zh-CN" sz="8000" dirty="0">
                <a:solidFill>
                  <a:srgbClr val="FFFFFF">
                    <a:alpha val="54000"/>
                  </a:srgbClr>
                </a:solidFill>
              </a:rPr>
              <a:t>THANK YOU</a:t>
            </a:r>
            <a:endParaRPr kumimoji="1" lang="zh-CN" altLang="en-US" sz="8000" dirty="0">
              <a:solidFill>
                <a:srgbClr val="FFFFFF">
                  <a:alpha val="54000"/>
                </a:srgbClr>
              </a:solidFill>
            </a:endParaRPr>
          </a:p>
        </p:txBody>
      </p:sp>
      <p:sp>
        <p:nvSpPr>
          <p:cNvPr id="16" name="矩形 15"/>
          <p:cNvSpPr/>
          <p:nvPr/>
        </p:nvSpPr>
        <p:spPr>
          <a:xfrm>
            <a:off x="10557954" y="3809822"/>
            <a:ext cx="1444052" cy="1449251"/>
          </a:xfrm>
          <a:prstGeom prst="rect">
            <a:avLst/>
          </a:prstGeom>
          <a:no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7" name="矩形 16"/>
          <p:cNvSpPr/>
          <p:nvPr/>
        </p:nvSpPr>
        <p:spPr>
          <a:xfrm>
            <a:off x="10851480" y="3696831"/>
            <a:ext cx="287735" cy="2835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8" name="文本框 17"/>
          <p:cNvSpPr txBox="1"/>
          <p:nvPr/>
        </p:nvSpPr>
        <p:spPr>
          <a:xfrm>
            <a:off x="4510363" y="2657034"/>
            <a:ext cx="6011332" cy="646331"/>
          </a:xfrm>
          <a:prstGeom prst="rect">
            <a:avLst/>
          </a:prstGeom>
          <a:noFill/>
        </p:spPr>
        <p:txBody>
          <a:bodyPr wrap="square" rtlCol="0">
            <a:spAutoFit/>
          </a:bodyPr>
          <a:lstStyle/>
          <a:p>
            <a:r>
              <a:rPr kumimoji="1" lang="en-US" altLang="zh-CN" sz="3600" b="1" dirty="0"/>
              <a:t>NYC Taxi Data Analysis</a:t>
            </a:r>
            <a:endParaRPr kumimoji="1" lang="zh-CN" altLang="en-US" sz="3600" b="1" dirty="0"/>
          </a:p>
        </p:txBody>
      </p:sp>
      <p:sp>
        <p:nvSpPr>
          <p:cNvPr id="19" name="文本框 18"/>
          <p:cNvSpPr txBox="1"/>
          <p:nvPr/>
        </p:nvSpPr>
        <p:spPr>
          <a:xfrm>
            <a:off x="4755731" y="3535848"/>
            <a:ext cx="5864569" cy="338554"/>
          </a:xfrm>
          <a:prstGeom prst="rect">
            <a:avLst/>
          </a:prstGeom>
          <a:noFill/>
        </p:spPr>
        <p:txBody>
          <a:bodyPr wrap="square" rtlCol="0">
            <a:spAutoFit/>
          </a:bodyPr>
          <a:lstStyle/>
          <a:p>
            <a:r>
              <a:rPr kumimoji="1" lang="en-US" altLang="zh-CN" sz="1600" dirty="0" err="1">
                <a:solidFill>
                  <a:srgbClr val="000000"/>
                </a:solidFill>
                <a:latin typeface="Avenir Next Regular"/>
                <a:cs typeface="Avenir Next Regular"/>
              </a:rPr>
              <a:t>Yuankai</a:t>
            </a:r>
            <a:r>
              <a:rPr kumimoji="1" lang="en-US" altLang="zh-CN" sz="1600" dirty="0">
                <a:solidFill>
                  <a:srgbClr val="000000"/>
                </a:solidFill>
                <a:latin typeface="Avenir Next Regular"/>
                <a:cs typeface="Avenir Next Regular"/>
              </a:rPr>
              <a:t> Wang </a:t>
            </a:r>
            <a:r>
              <a:rPr kumimoji="1" lang="en-US" altLang="zh-CN" sz="1050" dirty="0">
                <a:solidFill>
                  <a:srgbClr val="000000"/>
                </a:solidFill>
                <a:latin typeface="Avenir Next Regular"/>
                <a:ea typeface="Wingdings"/>
                <a:cs typeface="Avenir Next Regular"/>
                <a:sym typeface="Wingdings"/>
              </a:rPr>
              <a:t></a:t>
            </a:r>
            <a:r>
              <a:rPr kumimoji="1" lang="en-US" altLang="zh-CN" sz="1600" dirty="0">
                <a:solidFill>
                  <a:srgbClr val="000000"/>
                </a:solidFill>
                <a:latin typeface="Avenir Next Regular"/>
                <a:cs typeface="Avenir Next Regular"/>
              </a:rPr>
              <a:t> </a:t>
            </a:r>
            <a:r>
              <a:rPr kumimoji="1" lang="en-US" altLang="zh-CN" sz="1600" dirty="0" err="1">
                <a:solidFill>
                  <a:srgbClr val="000000"/>
                </a:solidFill>
                <a:latin typeface="Avenir Next Regular"/>
                <a:cs typeface="Avenir Next Regular"/>
              </a:rPr>
              <a:t>Luyao</a:t>
            </a:r>
            <a:r>
              <a:rPr kumimoji="1" lang="en-US" altLang="zh-CN" sz="1600" dirty="0">
                <a:solidFill>
                  <a:srgbClr val="000000"/>
                </a:solidFill>
                <a:latin typeface="Avenir Next Regular"/>
                <a:cs typeface="Avenir Next Regular"/>
              </a:rPr>
              <a:t> Chen </a:t>
            </a:r>
            <a:r>
              <a:rPr kumimoji="1" lang="en-US" altLang="zh-CN" sz="1050" dirty="0">
                <a:solidFill>
                  <a:srgbClr val="000000"/>
                </a:solidFill>
                <a:latin typeface="Avenir Next Regular"/>
                <a:ea typeface="Wingdings"/>
                <a:cs typeface="Avenir Next Regular"/>
                <a:sym typeface="Wingdings"/>
              </a:rPr>
              <a:t></a:t>
            </a:r>
            <a:r>
              <a:rPr kumimoji="1" lang="en-US" altLang="zh-CN" sz="1600" dirty="0">
                <a:solidFill>
                  <a:srgbClr val="000000"/>
                </a:solidFill>
                <a:latin typeface="Avenir Next Regular"/>
                <a:cs typeface="Avenir Next Regular"/>
                <a:sym typeface="Wingdings"/>
              </a:rPr>
              <a:t> </a:t>
            </a:r>
            <a:r>
              <a:rPr kumimoji="1" lang="en-US" altLang="zh-CN" sz="1600" dirty="0" err="1">
                <a:solidFill>
                  <a:srgbClr val="000000"/>
                </a:solidFill>
                <a:latin typeface="Avenir Next Regular"/>
                <a:cs typeface="Avenir Next Regular"/>
                <a:sym typeface="Wingdings"/>
              </a:rPr>
              <a:t>Yalin</a:t>
            </a:r>
            <a:r>
              <a:rPr kumimoji="1" lang="en-US" altLang="zh-CN" sz="1600" dirty="0">
                <a:solidFill>
                  <a:srgbClr val="000000"/>
                </a:solidFill>
                <a:latin typeface="Avenir Next Regular"/>
                <a:cs typeface="Avenir Next Regular"/>
                <a:sym typeface="Wingdings"/>
              </a:rPr>
              <a:t> Zhuang</a:t>
            </a:r>
            <a:endParaRPr kumimoji="1" lang="zh-CN" altLang="en-US" sz="1600" dirty="0">
              <a:solidFill>
                <a:srgbClr val="000000"/>
              </a:solidFill>
              <a:latin typeface="Avenir Next Regular"/>
              <a:cs typeface="Avenir Next Regular"/>
            </a:endParaRPr>
          </a:p>
        </p:txBody>
      </p:sp>
      <p:cxnSp>
        <p:nvCxnSpPr>
          <p:cNvPr id="21" name="直线连接符 20"/>
          <p:cNvCxnSpPr/>
          <p:nvPr/>
        </p:nvCxnSpPr>
        <p:spPr>
          <a:xfrm>
            <a:off x="4939025" y="3399338"/>
            <a:ext cx="3707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840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descr="nyc-taxi-taxi-nina-papiorek.jpg"/>
          <p:cNvPicPr>
            <a:picLocks noChangeAspect="1"/>
          </p:cNvPicPr>
          <p:nvPr/>
        </p:nvPicPr>
        <p:blipFill>
          <a:blip r:embed="rId2" cstate="print">
            <a:graysc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8825" y="-1"/>
            <a:ext cx="6871794" cy="6864159"/>
          </a:xfrm>
          <a:prstGeom prst="rect">
            <a:avLst/>
          </a:prstGeom>
        </p:spPr>
      </p:pic>
      <p:sp>
        <p:nvSpPr>
          <p:cNvPr id="7" name="直角三角形 6"/>
          <p:cNvSpPr/>
          <p:nvPr/>
        </p:nvSpPr>
        <p:spPr>
          <a:xfrm rot="10800000">
            <a:off x="5134185" y="0"/>
            <a:ext cx="1756433" cy="6857999"/>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6282621" y="1067288"/>
            <a:ext cx="837682" cy="89165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直角三角形 9"/>
          <p:cNvSpPr/>
          <p:nvPr/>
        </p:nvSpPr>
        <p:spPr>
          <a:xfrm>
            <a:off x="0" y="0"/>
            <a:ext cx="1756433" cy="6857999"/>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5120674" y="0"/>
            <a:ext cx="1769943" cy="1796826"/>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7431057" y="864638"/>
            <a:ext cx="3526375" cy="646331"/>
          </a:xfrm>
          <a:prstGeom prst="rect">
            <a:avLst/>
          </a:prstGeom>
          <a:noFill/>
        </p:spPr>
        <p:txBody>
          <a:bodyPr wrap="square" rtlCol="0">
            <a:spAutoFit/>
          </a:bodyPr>
          <a:lstStyle/>
          <a:p>
            <a:r>
              <a:rPr kumimoji="1" lang="en-US" altLang="zh-CN" sz="3600" dirty="0">
                <a:solidFill>
                  <a:schemeClr val="bg1"/>
                </a:solidFill>
              </a:rPr>
              <a:t>DATA ANALYSIS </a:t>
            </a:r>
            <a:endParaRPr kumimoji="1" lang="zh-CN" altLang="en-US" sz="3600" dirty="0">
              <a:solidFill>
                <a:schemeClr val="bg1"/>
              </a:solidFill>
            </a:endParaRPr>
          </a:p>
        </p:txBody>
      </p:sp>
      <p:sp>
        <p:nvSpPr>
          <p:cNvPr id="16" name="文本框 15"/>
          <p:cNvSpPr txBox="1"/>
          <p:nvPr/>
        </p:nvSpPr>
        <p:spPr>
          <a:xfrm>
            <a:off x="7421325" y="1354787"/>
            <a:ext cx="3526375" cy="707886"/>
          </a:xfrm>
          <a:prstGeom prst="rect">
            <a:avLst/>
          </a:prstGeom>
          <a:noFill/>
        </p:spPr>
        <p:txBody>
          <a:bodyPr wrap="square" rtlCol="0">
            <a:spAutoFit/>
          </a:bodyPr>
          <a:lstStyle/>
          <a:p>
            <a:r>
              <a:rPr kumimoji="1" lang="en-US" altLang="zh-CN" sz="4000" dirty="0">
                <a:solidFill>
                  <a:schemeClr val="bg1">
                    <a:lumMod val="75000"/>
                  </a:schemeClr>
                </a:solidFill>
                <a:latin typeface="Arial Rounded MT Bold"/>
                <a:cs typeface="Arial Rounded MT Bold"/>
              </a:rPr>
              <a:t>CONTENT</a:t>
            </a:r>
            <a:endParaRPr kumimoji="1" lang="zh-CN" altLang="en-US" sz="4000" dirty="0">
              <a:solidFill>
                <a:schemeClr val="bg1">
                  <a:lumMod val="75000"/>
                </a:schemeClr>
              </a:solidFill>
              <a:latin typeface="Arial Rounded MT Bold"/>
              <a:cs typeface="Arial Rounded MT Bold"/>
            </a:endParaRPr>
          </a:p>
        </p:txBody>
      </p:sp>
      <p:sp>
        <p:nvSpPr>
          <p:cNvPr id="17" name="文本框 16"/>
          <p:cNvSpPr txBox="1"/>
          <p:nvPr/>
        </p:nvSpPr>
        <p:spPr>
          <a:xfrm>
            <a:off x="7530150" y="2732295"/>
            <a:ext cx="3891172" cy="2308324"/>
          </a:xfrm>
          <a:prstGeom prst="rect">
            <a:avLst/>
          </a:prstGeom>
          <a:noFill/>
        </p:spPr>
        <p:txBody>
          <a:bodyPr wrap="square" rtlCol="0">
            <a:spAutoFit/>
          </a:bodyPr>
          <a:lstStyle/>
          <a:p>
            <a:pPr marL="342900" indent="-342900">
              <a:buAutoNum type="arabicPeriod"/>
            </a:pPr>
            <a:r>
              <a:rPr kumimoji="1" lang="en-US" altLang="zh-CN" dirty="0">
                <a:solidFill>
                  <a:schemeClr val="bg1"/>
                </a:solidFill>
              </a:rPr>
              <a:t>NYC DATA ANALYSIS REPORT</a:t>
            </a:r>
          </a:p>
          <a:p>
            <a:pPr marL="342900" indent="-342900">
              <a:buAutoNum type="arabicPeriod"/>
            </a:pPr>
            <a:endParaRPr kumimoji="1" lang="en-US" altLang="zh-CN" dirty="0">
              <a:solidFill>
                <a:schemeClr val="bg1"/>
              </a:solidFill>
            </a:endParaRPr>
          </a:p>
          <a:p>
            <a:pPr marL="342900" indent="-342900">
              <a:buAutoNum type="arabicPeriod"/>
            </a:pPr>
            <a:r>
              <a:rPr kumimoji="1" lang="en-US" altLang="zh-CN" dirty="0">
                <a:solidFill>
                  <a:schemeClr val="bg1"/>
                </a:solidFill>
              </a:rPr>
              <a:t>ANALYZE POSITION: K-MEANS</a:t>
            </a:r>
          </a:p>
          <a:p>
            <a:pPr marL="342900" indent="-342900">
              <a:buAutoNum type="arabicPeriod"/>
            </a:pPr>
            <a:endParaRPr kumimoji="1" lang="en-US" altLang="zh-CN" dirty="0">
              <a:solidFill>
                <a:schemeClr val="bg1"/>
              </a:solidFill>
            </a:endParaRPr>
          </a:p>
          <a:p>
            <a:pPr marL="342900" indent="-342900">
              <a:buAutoNum type="arabicPeriod"/>
            </a:pPr>
            <a:r>
              <a:rPr kumimoji="1" lang="en-US" altLang="zh-CN" dirty="0">
                <a:solidFill>
                  <a:schemeClr val="bg1"/>
                </a:solidFill>
              </a:rPr>
              <a:t>TRANSPORTATION CHANGES</a:t>
            </a:r>
          </a:p>
          <a:p>
            <a:pPr marL="342900" indent="-342900">
              <a:buAutoNum type="arabicPeriod"/>
            </a:pPr>
            <a:endParaRPr kumimoji="1" lang="en-US" altLang="zh-CN" dirty="0">
              <a:solidFill>
                <a:schemeClr val="bg1"/>
              </a:solidFill>
            </a:endParaRPr>
          </a:p>
          <a:p>
            <a:pPr marL="342900" indent="-342900">
              <a:buAutoNum type="arabicPeriod"/>
            </a:pPr>
            <a:endParaRPr kumimoji="1" lang="en-US" altLang="zh-CN" dirty="0">
              <a:solidFill>
                <a:schemeClr val="bg1"/>
              </a:solidFill>
            </a:endParaRPr>
          </a:p>
          <a:p>
            <a:r>
              <a:rPr kumimoji="1" lang="en-US" altLang="zh-CN" dirty="0">
                <a:solidFill>
                  <a:schemeClr val="bg1"/>
                </a:solidFill>
              </a:rPr>
              <a:t> </a:t>
            </a:r>
            <a:endParaRPr kumimoji="1" lang="zh-CN" altLang="en-US" dirty="0">
              <a:solidFill>
                <a:schemeClr val="bg1"/>
              </a:solidFill>
            </a:endParaRPr>
          </a:p>
        </p:txBody>
      </p:sp>
    </p:spTree>
    <p:extLst>
      <p:ext uri="{BB962C8B-B14F-4D97-AF65-F5344CB8AC3E}">
        <p14:creationId xmlns:p14="http://schemas.microsoft.com/office/powerpoint/2010/main" val="4053536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p:nvPr/>
        </p:nvPicPr>
        <p:blipFill rotWithShape="1">
          <a:blip r:embed="rId2">
            <a:grayscl/>
            <a:extLst>
              <a:ext uri="{BEBA8EAE-BF5A-486C-A8C5-ECC9F3942E4B}">
                <a14:imgProps xmlns:a14="http://schemas.microsoft.com/office/drawing/2010/main">
                  <a14:imgLayer r:embed="rId3">
                    <a14:imgEffect>
                      <a14:colorTemperature colorTemp="11200"/>
                    </a14:imgEffect>
                  </a14:imgLayer>
                </a14:imgProps>
              </a:ext>
            </a:extLst>
          </a:blip>
          <a:srcRect b="3322"/>
          <a:stretch/>
        </p:blipFill>
        <p:spPr bwMode="auto">
          <a:xfrm>
            <a:off x="1128941" y="1654778"/>
            <a:ext cx="9762582" cy="4605138"/>
          </a:xfrm>
          <a:prstGeom prst="rect">
            <a:avLst/>
          </a:prstGeom>
          <a:ln>
            <a:noFill/>
          </a:ln>
          <a:extLst>
            <a:ext uri="{53640926-AAD7-44d8-BBD7-CCE9431645EC}">
              <a14:shadowObscured xmlns="" xmlns:a14="http://schemas.microsoft.com/office/drawing/2010/main"/>
            </a:ext>
          </a:extLst>
        </p:spPr>
      </p:pic>
      <p:sp>
        <p:nvSpPr>
          <p:cNvPr id="5" name="矩形 4"/>
          <p:cNvSpPr/>
          <p:nvPr/>
        </p:nvSpPr>
        <p:spPr>
          <a:xfrm>
            <a:off x="153942" y="243726"/>
            <a:ext cx="654258" cy="67986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575744" y="128276"/>
            <a:ext cx="335086" cy="33198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1051941" y="372003"/>
            <a:ext cx="4156473" cy="523220"/>
          </a:xfrm>
          <a:prstGeom prst="rect">
            <a:avLst/>
          </a:prstGeom>
          <a:noFill/>
        </p:spPr>
        <p:txBody>
          <a:bodyPr wrap="square" rtlCol="0">
            <a:spAutoFit/>
          </a:bodyPr>
          <a:lstStyle/>
          <a:p>
            <a:r>
              <a:rPr kumimoji="1" lang="en-US" altLang="zh-CN" sz="2800" b="1" dirty="0"/>
              <a:t>NYC TAXI DATA ANALYSIS</a:t>
            </a:r>
            <a:endParaRPr kumimoji="1" lang="zh-CN" altLang="en-US" sz="2800" b="1" dirty="0"/>
          </a:p>
        </p:txBody>
      </p:sp>
      <p:sp>
        <p:nvSpPr>
          <p:cNvPr id="8" name="文本框 7"/>
          <p:cNvSpPr txBox="1"/>
          <p:nvPr/>
        </p:nvSpPr>
        <p:spPr>
          <a:xfrm>
            <a:off x="1000628" y="1026217"/>
            <a:ext cx="2450266" cy="492443"/>
          </a:xfrm>
          <a:prstGeom prst="rect">
            <a:avLst/>
          </a:prstGeom>
          <a:noFill/>
        </p:spPr>
        <p:txBody>
          <a:bodyPr wrap="square" rtlCol="0">
            <a:spAutoFit/>
          </a:bodyPr>
          <a:lstStyle/>
          <a:p>
            <a:r>
              <a:rPr kumimoji="1" lang="zh-CN" altLang="zh-CN" sz="2600" dirty="0">
                <a:solidFill>
                  <a:srgbClr val="000000"/>
                </a:solidFill>
              </a:rPr>
              <a:t>1</a:t>
            </a:r>
            <a:r>
              <a:rPr kumimoji="1" lang="en-US" altLang="zh-CN" sz="2600" dirty="0">
                <a:solidFill>
                  <a:srgbClr val="000000"/>
                </a:solidFill>
              </a:rPr>
              <a:t>. POSITION</a:t>
            </a:r>
            <a:endParaRPr kumimoji="1" lang="zh-CN" altLang="en-US" sz="2600" dirty="0">
              <a:solidFill>
                <a:srgbClr val="000000"/>
              </a:solidFill>
            </a:endParaRPr>
          </a:p>
        </p:txBody>
      </p:sp>
    </p:spTree>
    <p:extLst>
      <p:ext uri="{BB962C8B-B14F-4D97-AF65-F5344CB8AC3E}">
        <p14:creationId xmlns:p14="http://schemas.microsoft.com/office/powerpoint/2010/main" val="4226666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rotWithShape="1">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Lst>
          </a:blip>
          <a:srcRect b="12488"/>
          <a:stretch/>
        </p:blipFill>
        <p:spPr>
          <a:xfrm>
            <a:off x="2342799" y="1024093"/>
            <a:ext cx="9421091" cy="1746687"/>
          </a:xfrm>
          <a:prstGeom prst="rect">
            <a:avLst/>
          </a:prstGeom>
        </p:spPr>
      </p:pic>
      <p:pic>
        <p:nvPicPr>
          <p:cNvPr id="5" name="图片 4"/>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b="9700"/>
          <a:stretch/>
        </p:blipFill>
        <p:spPr>
          <a:xfrm>
            <a:off x="2368455" y="2967738"/>
            <a:ext cx="9408263" cy="1791331"/>
          </a:xfrm>
          <a:prstGeom prst="rect">
            <a:avLst/>
          </a:prstGeom>
        </p:spPr>
      </p:pic>
      <p:pic>
        <p:nvPicPr>
          <p:cNvPr id="6" name="图片 5"/>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2419770" y="4967842"/>
            <a:ext cx="9382598" cy="1702553"/>
          </a:xfrm>
          <a:prstGeom prst="rect">
            <a:avLst/>
          </a:prstGeom>
        </p:spPr>
      </p:pic>
      <p:sp>
        <p:nvSpPr>
          <p:cNvPr id="7" name="矩形 6"/>
          <p:cNvSpPr/>
          <p:nvPr/>
        </p:nvSpPr>
        <p:spPr>
          <a:xfrm>
            <a:off x="153942" y="243726"/>
            <a:ext cx="654258" cy="67986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575744" y="128276"/>
            <a:ext cx="335086" cy="33198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1051941" y="372003"/>
            <a:ext cx="4156473" cy="523220"/>
          </a:xfrm>
          <a:prstGeom prst="rect">
            <a:avLst/>
          </a:prstGeom>
          <a:noFill/>
        </p:spPr>
        <p:txBody>
          <a:bodyPr wrap="square" rtlCol="0">
            <a:spAutoFit/>
          </a:bodyPr>
          <a:lstStyle/>
          <a:p>
            <a:r>
              <a:rPr kumimoji="1" lang="en-US" altLang="zh-CN" sz="2800" b="1" dirty="0"/>
              <a:t>NYC TAXI DATA ANALYSIS</a:t>
            </a:r>
            <a:endParaRPr kumimoji="1" lang="zh-CN" altLang="en-US" sz="2800" b="1" dirty="0"/>
          </a:p>
        </p:txBody>
      </p:sp>
      <p:sp>
        <p:nvSpPr>
          <p:cNvPr id="10" name="文本框 9"/>
          <p:cNvSpPr txBox="1"/>
          <p:nvPr/>
        </p:nvSpPr>
        <p:spPr>
          <a:xfrm>
            <a:off x="51316" y="1590635"/>
            <a:ext cx="1770349" cy="492443"/>
          </a:xfrm>
          <a:prstGeom prst="rect">
            <a:avLst/>
          </a:prstGeom>
          <a:noFill/>
        </p:spPr>
        <p:txBody>
          <a:bodyPr wrap="square" rtlCol="0">
            <a:spAutoFit/>
          </a:bodyPr>
          <a:lstStyle/>
          <a:p>
            <a:r>
              <a:rPr kumimoji="1" lang="en-US" altLang="zh-CN" sz="2600" dirty="0">
                <a:solidFill>
                  <a:srgbClr val="000000"/>
                </a:solidFill>
              </a:rPr>
              <a:t>2. YEAR</a:t>
            </a:r>
            <a:endParaRPr kumimoji="1" lang="zh-CN" altLang="en-US" sz="2600" dirty="0">
              <a:solidFill>
                <a:srgbClr val="000000"/>
              </a:solidFill>
            </a:endParaRPr>
          </a:p>
        </p:txBody>
      </p:sp>
      <p:sp>
        <p:nvSpPr>
          <p:cNvPr id="11" name="文本框 10"/>
          <p:cNvSpPr txBox="1"/>
          <p:nvPr/>
        </p:nvSpPr>
        <p:spPr>
          <a:xfrm>
            <a:off x="76974" y="3641532"/>
            <a:ext cx="1770349" cy="492443"/>
          </a:xfrm>
          <a:prstGeom prst="rect">
            <a:avLst/>
          </a:prstGeom>
          <a:noFill/>
        </p:spPr>
        <p:txBody>
          <a:bodyPr wrap="square" rtlCol="0">
            <a:spAutoFit/>
          </a:bodyPr>
          <a:lstStyle/>
          <a:p>
            <a:r>
              <a:rPr kumimoji="1" lang="en-US" altLang="zh-CN" sz="2600" dirty="0">
                <a:solidFill>
                  <a:srgbClr val="000000"/>
                </a:solidFill>
              </a:rPr>
              <a:t>3. MONTH</a:t>
            </a:r>
            <a:endParaRPr kumimoji="1" lang="zh-CN" altLang="en-US" sz="2600" dirty="0">
              <a:solidFill>
                <a:srgbClr val="000000"/>
              </a:solidFill>
            </a:endParaRPr>
          </a:p>
        </p:txBody>
      </p:sp>
      <p:sp>
        <p:nvSpPr>
          <p:cNvPr id="12" name="文本框 11"/>
          <p:cNvSpPr txBox="1"/>
          <p:nvPr/>
        </p:nvSpPr>
        <p:spPr>
          <a:xfrm>
            <a:off x="76974" y="5564153"/>
            <a:ext cx="2578551" cy="492443"/>
          </a:xfrm>
          <a:prstGeom prst="rect">
            <a:avLst/>
          </a:prstGeom>
          <a:noFill/>
        </p:spPr>
        <p:txBody>
          <a:bodyPr wrap="square" rtlCol="0">
            <a:spAutoFit/>
          </a:bodyPr>
          <a:lstStyle/>
          <a:p>
            <a:r>
              <a:rPr kumimoji="1" lang="en-US" altLang="zh-CN" sz="2600" dirty="0">
                <a:solidFill>
                  <a:srgbClr val="000000"/>
                </a:solidFill>
              </a:rPr>
              <a:t>4. TEMPERATURE</a:t>
            </a:r>
            <a:endParaRPr kumimoji="1" lang="zh-CN" altLang="en-US" sz="2600" dirty="0">
              <a:solidFill>
                <a:srgbClr val="000000"/>
              </a:solidFill>
            </a:endParaRPr>
          </a:p>
        </p:txBody>
      </p:sp>
    </p:spTree>
    <p:extLst>
      <p:ext uri="{BB962C8B-B14F-4D97-AF65-F5344CB8AC3E}">
        <p14:creationId xmlns:p14="http://schemas.microsoft.com/office/powerpoint/2010/main" val="2054046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stretch>
            <a:fillRect/>
          </a:stretch>
        </p:blipFill>
        <p:spPr>
          <a:xfrm>
            <a:off x="161888" y="1795884"/>
            <a:ext cx="11563471" cy="2830105"/>
          </a:xfrm>
          <a:prstGeom prst="rect">
            <a:avLst/>
          </a:prstGeom>
        </p:spPr>
      </p:pic>
      <p:sp>
        <p:nvSpPr>
          <p:cNvPr id="5" name="矩形 4"/>
          <p:cNvSpPr/>
          <p:nvPr/>
        </p:nvSpPr>
        <p:spPr>
          <a:xfrm>
            <a:off x="153942" y="243726"/>
            <a:ext cx="654258" cy="67986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575744" y="128276"/>
            <a:ext cx="335086" cy="33198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1051941" y="372003"/>
            <a:ext cx="4156473" cy="523220"/>
          </a:xfrm>
          <a:prstGeom prst="rect">
            <a:avLst/>
          </a:prstGeom>
          <a:noFill/>
        </p:spPr>
        <p:txBody>
          <a:bodyPr wrap="square" rtlCol="0">
            <a:spAutoFit/>
          </a:bodyPr>
          <a:lstStyle/>
          <a:p>
            <a:r>
              <a:rPr kumimoji="1" lang="en-US" altLang="zh-CN" sz="2800" b="1" dirty="0"/>
              <a:t>NYC TAXI DATA ANALYSIS</a:t>
            </a:r>
            <a:endParaRPr kumimoji="1" lang="zh-CN" altLang="en-US" sz="2800" b="1" dirty="0"/>
          </a:p>
        </p:txBody>
      </p:sp>
      <p:sp>
        <p:nvSpPr>
          <p:cNvPr id="8" name="文本框 7"/>
          <p:cNvSpPr txBox="1"/>
          <p:nvPr/>
        </p:nvSpPr>
        <p:spPr>
          <a:xfrm>
            <a:off x="1064773" y="1026217"/>
            <a:ext cx="2450266" cy="492443"/>
          </a:xfrm>
          <a:prstGeom prst="rect">
            <a:avLst/>
          </a:prstGeom>
          <a:noFill/>
        </p:spPr>
        <p:txBody>
          <a:bodyPr wrap="square" rtlCol="0">
            <a:spAutoFit/>
          </a:bodyPr>
          <a:lstStyle/>
          <a:p>
            <a:r>
              <a:rPr kumimoji="1" lang="en-US" altLang="zh-CN" sz="2600" dirty="0">
                <a:solidFill>
                  <a:srgbClr val="000000"/>
                </a:solidFill>
              </a:rPr>
              <a:t>5. TIME</a:t>
            </a:r>
            <a:endParaRPr kumimoji="1" lang="zh-CN" altLang="en-US" sz="2600" dirty="0">
              <a:solidFill>
                <a:srgbClr val="000000"/>
              </a:solidFill>
            </a:endParaRPr>
          </a:p>
        </p:txBody>
      </p:sp>
      <p:sp>
        <p:nvSpPr>
          <p:cNvPr id="9" name="文本框 8"/>
          <p:cNvSpPr txBox="1"/>
          <p:nvPr/>
        </p:nvSpPr>
        <p:spPr>
          <a:xfrm>
            <a:off x="550085" y="4629264"/>
            <a:ext cx="3811646" cy="369332"/>
          </a:xfrm>
          <a:prstGeom prst="rect">
            <a:avLst/>
          </a:prstGeom>
          <a:noFill/>
        </p:spPr>
        <p:txBody>
          <a:bodyPr wrap="square" rtlCol="0">
            <a:spAutoFit/>
          </a:bodyPr>
          <a:lstStyle/>
          <a:p>
            <a:r>
              <a:rPr kumimoji="1" lang="en-US" altLang="zh-CN" dirty="0">
                <a:solidFill>
                  <a:srgbClr val="000000"/>
                </a:solidFill>
              </a:rPr>
              <a:t>0-6: Monday to Sunday</a:t>
            </a:r>
            <a:endParaRPr kumimoji="1" lang="zh-CN" altLang="en-US" dirty="0">
              <a:solidFill>
                <a:srgbClr val="000000"/>
              </a:solidFill>
            </a:endParaRPr>
          </a:p>
        </p:txBody>
      </p:sp>
      <p:sp>
        <p:nvSpPr>
          <p:cNvPr id="10" name="文本框 9"/>
          <p:cNvSpPr txBox="1"/>
          <p:nvPr/>
        </p:nvSpPr>
        <p:spPr>
          <a:xfrm>
            <a:off x="548541" y="5128011"/>
            <a:ext cx="3811646" cy="369332"/>
          </a:xfrm>
          <a:prstGeom prst="rect">
            <a:avLst/>
          </a:prstGeom>
          <a:noFill/>
        </p:spPr>
        <p:txBody>
          <a:bodyPr wrap="square" rtlCol="0">
            <a:spAutoFit/>
          </a:bodyPr>
          <a:lstStyle/>
          <a:p>
            <a:r>
              <a:rPr kumimoji="1" lang="en-US" altLang="zh-CN" dirty="0">
                <a:solidFill>
                  <a:srgbClr val="000000"/>
                </a:solidFill>
              </a:rPr>
              <a:t>Color: 0:00 to 23:59</a:t>
            </a:r>
            <a:endParaRPr kumimoji="1" lang="zh-CN" altLang="en-US" dirty="0">
              <a:solidFill>
                <a:srgbClr val="000000"/>
              </a:solidFill>
            </a:endParaRPr>
          </a:p>
        </p:txBody>
      </p:sp>
    </p:spTree>
    <p:extLst>
      <p:ext uri="{BB962C8B-B14F-4D97-AF65-F5344CB8AC3E}">
        <p14:creationId xmlns:p14="http://schemas.microsoft.com/office/powerpoint/2010/main" val="3578959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3942" y="243726"/>
            <a:ext cx="654258" cy="67986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575744" y="128276"/>
            <a:ext cx="335086" cy="33198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1051941" y="372003"/>
            <a:ext cx="4156473" cy="523220"/>
          </a:xfrm>
          <a:prstGeom prst="rect">
            <a:avLst/>
          </a:prstGeom>
          <a:noFill/>
        </p:spPr>
        <p:txBody>
          <a:bodyPr wrap="square" rtlCol="0">
            <a:spAutoFit/>
          </a:bodyPr>
          <a:lstStyle/>
          <a:p>
            <a:r>
              <a:rPr kumimoji="1" lang="en-US" altLang="zh-CN" sz="2800" b="1" dirty="0"/>
              <a:t>NYC TAXI DATA ANALYSIS</a:t>
            </a:r>
            <a:endParaRPr kumimoji="1" lang="zh-CN" altLang="en-US" sz="2800" b="1" dirty="0"/>
          </a:p>
        </p:txBody>
      </p:sp>
      <p:sp>
        <p:nvSpPr>
          <p:cNvPr id="8" name="文本框 7"/>
          <p:cNvSpPr txBox="1"/>
          <p:nvPr/>
        </p:nvSpPr>
        <p:spPr>
          <a:xfrm>
            <a:off x="1064772" y="1026217"/>
            <a:ext cx="3733131" cy="492443"/>
          </a:xfrm>
          <a:prstGeom prst="rect">
            <a:avLst/>
          </a:prstGeom>
          <a:noFill/>
        </p:spPr>
        <p:txBody>
          <a:bodyPr wrap="square" rtlCol="0">
            <a:spAutoFit/>
          </a:bodyPr>
          <a:lstStyle/>
          <a:p>
            <a:r>
              <a:rPr kumimoji="1" lang="zh-CN" altLang="zh-CN" sz="2600" dirty="0">
                <a:solidFill>
                  <a:srgbClr val="000000"/>
                </a:solidFill>
              </a:rPr>
              <a:t>6</a:t>
            </a:r>
            <a:r>
              <a:rPr kumimoji="1" lang="en-US" altLang="zh-CN" sz="2600" dirty="0">
                <a:solidFill>
                  <a:srgbClr val="000000"/>
                </a:solidFill>
              </a:rPr>
              <a:t>. WEATHER- SNOW</a:t>
            </a:r>
            <a:endParaRPr kumimoji="1" lang="zh-CN" altLang="en-US" sz="2600" dirty="0">
              <a:solidFill>
                <a:srgbClr val="000000"/>
              </a:solidFill>
            </a:endParaRPr>
          </a:p>
        </p:txBody>
      </p:sp>
      <p:pic>
        <p:nvPicPr>
          <p:cNvPr id="11" name="图片 10"/>
          <p:cNvPicPr/>
          <p:nvPr/>
        </p:nvPicPr>
        <p:blipFill>
          <a:blip r:embed="rId2"/>
          <a:stretch>
            <a:fillRect/>
          </a:stretch>
        </p:blipFill>
        <p:spPr>
          <a:xfrm>
            <a:off x="136232" y="1600003"/>
            <a:ext cx="11730242" cy="2158507"/>
          </a:xfrm>
          <a:prstGeom prst="rect">
            <a:avLst/>
          </a:prstGeom>
        </p:spPr>
      </p:pic>
      <p:sp>
        <p:nvSpPr>
          <p:cNvPr id="12" name="文本框 11"/>
          <p:cNvSpPr txBox="1"/>
          <p:nvPr/>
        </p:nvSpPr>
        <p:spPr>
          <a:xfrm>
            <a:off x="1114545" y="3808287"/>
            <a:ext cx="3733131" cy="492443"/>
          </a:xfrm>
          <a:prstGeom prst="rect">
            <a:avLst/>
          </a:prstGeom>
          <a:noFill/>
        </p:spPr>
        <p:txBody>
          <a:bodyPr wrap="square" rtlCol="0">
            <a:spAutoFit/>
          </a:bodyPr>
          <a:lstStyle/>
          <a:p>
            <a:r>
              <a:rPr kumimoji="1" lang="en-US" altLang="zh-CN" sz="2600" dirty="0">
                <a:solidFill>
                  <a:srgbClr val="000000"/>
                </a:solidFill>
              </a:rPr>
              <a:t>7. WEATHER- RAIN</a:t>
            </a:r>
            <a:endParaRPr kumimoji="1" lang="zh-CN" altLang="en-US" sz="2600" dirty="0">
              <a:solidFill>
                <a:srgbClr val="000000"/>
              </a:solidFill>
            </a:endParaRPr>
          </a:p>
        </p:txBody>
      </p:sp>
      <p:pic>
        <p:nvPicPr>
          <p:cNvPr id="13" name="图片 12"/>
          <p:cNvPicPr/>
          <p:nvPr/>
        </p:nvPicPr>
        <p:blipFill>
          <a:blip r:embed="rId3"/>
          <a:stretch>
            <a:fillRect/>
          </a:stretch>
        </p:blipFill>
        <p:spPr>
          <a:xfrm>
            <a:off x="136231" y="4519569"/>
            <a:ext cx="11550642" cy="1907100"/>
          </a:xfrm>
          <a:prstGeom prst="rect">
            <a:avLst/>
          </a:prstGeom>
        </p:spPr>
      </p:pic>
    </p:spTree>
    <p:extLst>
      <p:ext uri="{BB962C8B-B14F-4D97-AF65-F5344CB8AC3E}">
        <p14:creationId xmlns:p14="http://schemas.microsoft.com/office/powerpoint/2010/main" val="3604846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3942" y="243726"/>
            <a:ext cx="654258" cy="67986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575744" y="128276"/>
            <a:ext cx="335086" cy="33198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1051941" y="372003"/>
            <a:ext cx="4156473" cy="523220"/>
          </a:xfrm>
          <a:prstGeom prst="rect">
            <a:avLst/>
          </a:prstGeom>
          <a:noFill/>
        </p:spPr>
        <p:txBody>
          <a:bodyPr wrap="square" rtlCol="0">
            <a:spAutoFit/>
          </a:bodyPr>
          <a:lstStyle/>
          <a:p>
            <a:r>
              <a:rPr kumimoji="1" lang="en-US" altLang="zh-CN" sz="2800" b="1" dirty="0"/>
              <a:t>NYC TAXI DATA ANALYSIS</a:t>
            </a:r>
            <a:endParaRPr kumimoji="1" lang="zh-CN" altLang="en-US" sz="2800" b="1" dirty="0"/>
          </a:p>
        </p:txBody>
      </p:sp>
      <p:sp>
        <p:nvSpPr>
          <p:cNvPr id="8" name="文本框 7"/>
          <p:cNvSpPr txBox="1"/>
          <p:nvPr/>
        </p:nvSpPr>
        <p:spPr>
          <a:xfrm>
            <a:off x="1064772" y="1026217"/>
            <a:ext cx="3733131" cy="492443"/>
          </a:xfrm>
          <a:prstGeom prst="rect">
            <a:avLst/>
          </a:prstGeom>
          <a:noFill/>
        </p:spPr>
        <p:txBody>
          <a:bodyPr wrap="square" rtlCol="0">
            <a:spAutoFit/>
          </a:bodyPr>
          <a:lstStyle/>
          <a:p>
            <a:r>
              <a:rPr kumimoji="1" lang="zh-CN" altLang="zh-CN" sz="2600" dirty="0">
                <a:solidFill>
                  <a:srgbClr val="000000"/>
                </a:solidFill>
              </a:rPr>
              <a:t>8</a:t>
            </a:r>
            <a:r>
              <a:rPr kumimoji="1" lang="en-US" altLang="zh-CN" sz="2600" dirty="0">
                <a:solidFill>
                  <a:srgbClr val="000000"/>
                </a:solidFill>
              </a:rPr>
              <a:t>. WEATHER- FOG</a:t>
            </a:r>
            <a:endParaRPr kumimoji="1" lang="zh-CN" altLang="en-US" sz="2600" dirty="0">
              <a:solidFill>
                <a:srgbClr val="000000"/>
              </a:solidFill>
            </a:endParaRPr>
          </a:p>
        </p:txBody>
      </p:sp>
      <p:sp>
        <p:nvSpPr>
          <p:cNvPr id="12" name="文本框 11"/>
          <p:cNvSpPr txBox="1"/>
          <p:nvPr/>
        </p:nvSpPr>
        <p:spPr>
          <a:xfrm>
            <a:off x="1114545" y="3808287"/>
            <a:ext cx="3733131" cy="492443"/>
          </a:xfrm>
          <a:prstGeom prst="rect">
            <a:avLst/>
          </a:prstGeom>
          <a:noFill/>
        </p:spPr>
        <p:txBody>
          <a:bodyPr wrap="square" rtlCol="0">
            <a:spAutoFit/>
          </a:bodyPr>
          <a:lstStyle/>
          <a:p>
            <a:r>
              <a:rPr kumimoji="1" lang="zh-CN" altLang="zh-CN" sz="2600" dirty="0">
                <a:solidFill>
                  <a:srgbClr val="000000"/>
                </a:solidFill>
              </a:rPr>
              <a:t>9</a:t>
            </a:r>
            <a:r>
              <a:rPr kumimoji="1" lang="en-US" altLang="zh-CN" sz="2600" dirty="0">
                <a:solidFill>
                  <a:srgbClr val="000000"/>
                </a:solidFill>
              </a:rPr>
              <a:t>. WEATHER- NORMAL</a:t>
            </a:r>
            <a:endParaRPr kumimoji="1" lang="zh-CN" altLang="en-US" sz="2600" dirty="0">
              <a:solidFill>
                <a:srgbClr val="000000"/>
              </a:solidFill>
            </a:endParaRPr>
          </a:p>
        </p:txBody>
      </p:sp>
      <p:pic>
        <p:nvPicPr>
          <p:cNvPr id="9" name="图片 8"/>
          <p:cNvPicPr/>
          <p:nvPr/>
        </p:nvPicPr>
        <p:blipFill>
          <a:blip r:embed="rId2"/>
          <a:stretch>
            <a:fillRect/>
          </a:stretch>
        </p:blipFill>
        <p:spPr>
          <a:xfrm>
            <a:off x="153947" y="1590354"/>
            <a:ext cx="11520101" cy="2219467"/>
          </a:xfrm>
          <a:prstGeom prst="rect">
            <a:avLst/>
          </a:prstGeom>
        </p:spPr>
      </p:pic>
      <p:pic>
        <p:nvPicPr>
          <p:cNvPr id="10" name="图片 9"/>
          <p:cNvPicPr/>
          <p:nvPr/>
        </p:nvPicPr>
        <p:blipFill>
          <a:blip r:embed="rId3"/>
          <a:stretch>
            <a:fillRect/>
          </a:stretch>
        </p:blipFill>
        <p:spPr>
          <a:xfrm>
            <a:off x="367147" y="4520905"/>
            <a:ext cx="11448012" cy="2123834"/>
          </a:xfrm>
          <a:prstGeom prst="rect">
            <a:avLst/>
          </a:prstGeom>
        </p:spPr>
      </p:pic>
    </p:spTree>
    <p:extLst>
      <p:ext uri="{BB962C8B-B14F-4D97-AF65-F5344CB8AC3E}">
        <p14:creationId xmlns:p14="http://schemas.microsoft.com/office/powerpoint/2010/main" val="2836374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18077" y="718356"/>
            <a:ext cx="7530407" cy="5310661"/>
          </a:xfrm>
          <a:prstGeom prst="rect">
            <a:avLst/>
          </a:prstGeom>
        </p:spPr>
      </p:pic>
      <p:sp>
        <p:nvSpPr>
          <p:cNvPr id="5" name="矩形 4"/>
          <p:cNvSpPr/>
          <p:nvPr/>
        </p:nvSpPr>
        <p:spPr>
          <a:xfrm>
            <a:off x="3309784" y="2732302"/>
            <a:ext cx="8882216" cy="3296714"/>
          </a:xfrm>
          <a:prstGeom prst="rect">
            <a:avLst/>
          </a:prstGeom>
          <a:solidFill>
            <a:srgbClr val="212121">
              <a:alpha val="63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3604841" y="2924710"/>
            <a:ext cx="4374561" cy="2862322"/>
          </a:xfrm>
          <a:prstGeom prst="rect">
            <a:avLst/>
          </a:prstGeom>
          <a:noFill/>
        </p:spPr>
        <p:txBody>
          <a:bodyPr wrap="square" rtlCol="0">
            <a:spAutoFit/>
          </a:bodyPr>
          <a:lstStyle/>
          <a:p>
            <a:r>
              <a:rPr kumimoji="1" lang="en-US" altLang="zh-CN" sz="6000" dirty="0">
                <a:solidFill>
                  <a:srgbClr val="FFFFFF">
                    <a:alpha val="80000"/>
                  </a:srgbClr>
                </a:solidFill>
              </a:rPr>
              <a:t>How to analyze </a:t>
            </a:r>
          </a:p>
          <a:p>
            <a:r>
              <a:rPr kumimoji="1" lang="en-US" altLang="zh-CN" sz="6000" dirty="0">
                <a:solidFill>
                  <a:srgbClr val="FFFFFF">
                    <a:alpha val="80000"/>
                  </a:srgbClr>
                </a:solidFill>
              </a:rPr>
              <a:t>the position</a:t>
            </a:r>
            <a:r>
              <a:rPr kumimoji="1" lang="en-US" altLang="zh-CN" sz="6000" dirty="0">
                <a:solidFill>
                  <a:srgbClr val="FFFFFF"/>
                </a:solidFill>
              </a:rPr>
              <a:t> </a:t>
            </a:r>
            <a:endParaRPr kumimoji="1" lang="zh-CN" altLang="en-US" sz="6000" dirty="0">
              <a:solidFill>
                <a:srgbClr val="FFFFFF"/>
              </a:solidFill>
            </a:endParaRPr>
          </a:p>
        </p:txBody>
      </p:sp>
      <p:sp>
        <p:nvSpPr>
          <p:cNvPr id="7" name="文本框 6"/>
          <p:cNvSpPr txBox="1"/>
          <p:nvPr/>
        </p:nvSpPr>
        <p:spPr>
          <a:xfrm>
            <a:off x="6132073" y="2745111"/>
            <a:ext cx="898004" cy="2246769"/>
          </a:xfrm>
          <a:prstGeom prst="rect">
            <a:avLst/>
          </a:prstGeom>
          <a:noFill/>
        </p:spPr>
        <p:txBody>
          <a:bodyPr wrap="square" rtlCol="0">
            <a:spAutoFit/>
          </a:bodyPr>
          <a:lstStyle/>
          <a:p>
            <a:r>
              <a:rPr kumimoji="1" lang="en-US" altLang="zh-CN" sz="14000" dirty="0">
                <a:solidFill>
                  <a:srgbClr val="FFFFFF">
                    <a:alpha val="79000"/>
                  </a:srgbClr>
                </a:solidFill>
                <a:latin typeface="Arial Black"/>
                <a:cs typeface="Arial Black"/>
              </a:rPr>
              <a:t>?</a:t>
            </a:r>
            <a:endParaRPr kumimoji="1" lang="zh-CN" altLang="en-US" sz="14000" dirty="0">
              <a:solidFill>
                <a:srgbClr val="FFFFFF">
                  <a:alpha val="79000"/>
                </a:srgbClr>
              </a:solidFill>
              <a:latin typeface="Arial Black"/>
              <a:cs typeface="Arial Black"/>
            </a:endParaRPr>
          </a:p>
        </p:txBody>
      </p:sp>
      <p:sp>
        <p:nvSpPr>
          <p:cNvPr id="9" name="文本框 8"/>
          <p:cNvSpPr txBox="1"/>
          <p:nvPr/>
        </p:nvSpPr>
        <p:spPr>
          <a:xfrm>
            <a:off x="8133344" y="897939"/>
            <a:ext cx="3938387" cy="1107996"/>
          </a:xfrm>
          <a:prstGeom prst="rect">
            <a:avLst/>
          </a:prstGeom>
          <a:noFill/>
        </p:spPr>
        <p:txBody>
          <a:bodyPr wrap="square" rtlCol="0">
            <a:spAutoFit/>
          </a:bodyPr>
          <a:lstStyle/>
          <a:p>
            <a:r>
              <a:rPr kumimoji="1" lang="en-US" altLang="zh-CN" sz="6600" dirty="0"/>
              <a:t>K-MEANS</a:t>
            </a:r>
            <a:endParaRPr kumimoji="1" lang="zh-CN" altLang="en-US" sz="6600" dirty="0"/>
          </a:p>
        </p:txBody>
      </p:sp>
      <p:sp>
        <p:nvSpPr>
          <p:cNvPr id="10" name="文本框 9"/>
          <p:cNvSpPr txBox="1"/>
          <p:nvPr/>
        </p:nvSpPr>
        <p:spPr>
          <a:xfrm>
            <a:off x="7671509" y="2834918"/>
            <a:ext cx="4079501" cy="3323987"/>
          </a:xfrm>
          <a:prstGeom prst="rect">
            <a:avLst/>
          </a:prstGeom>
          <a:noFill/>
        </p:spPr>
        <p:txBody>
          <a:bodyPr wrap="square" rtlCol="0">
            <a:spAutoFit/>
          </a:bodyPr>
          <a:lstStyle/>
          <a:p>
            <a:pPr marL="742950" lvl="1" indent="-285750">
              <a:spcBef>
                <a:spcPct val="20000"/>
              </a:spcBef>
              <a:buFont typeface="Arial" pitchFamily="34" charset="0"/>
              <a:buChar char="–"/>
              <a:defRPr/>
            </a:pPr>
            <a:r>
              <a:rPr lang="en-US" altLang="zh-CN" sz="2400" dirty="0">
                <a:solidFill>
                  <a:schemeClr val="bg1"/>
                </a:solidFill>
                <a:latin typeface="Constantia" panose="02030602050306030303" pitchFamily="18" charset="0"/>
                <a:ea typeface="宋体" panose="02010600030101010101" pitchFamily="2" charset="-122"/>
              </a:rPr>
              <a:t>Classical and powerful clustering algorithms </a:t>
            </a:r>
          </a:p>
          <a:p>
            <a:pPr marL="742950" lvl="1" indent="-285750">
              <a:spcBef>
                <a:spcPct val="20000"/>
              </a:spcBef>
              <a:buFont typeface="Arial" pitchFamily="34" charset="0"/>
              <a:buChar char="–"/>
              <a:defRPr/>
            </a:pPr>
            <a:endParaRPr lang="en-US" altLang="zh-CN" sz="2800" dirty="0">
              <a:solidFill>
                <a:schemeClr val="bg1"/>
              </a:solidFill>
              <a:latin typeface="Constantia" panose="02030602050306030303" pitchFamily="18" charset="0"/>
              <a:ea typeface="宋体" panose="02010600030101010101" pitchFamily="2" charset="-122"/>
            </a:endParaRPr>
          </a:p>
          <a:p>
            <a:pPr marL="742950" lvl="1" indent="-285750">
              <a:spcBef>
                <a:spcPct val="20000"/>
              </a:spcBef>
              <a:buFont typeface="Arial" pitchFamily="34" charset="0"/>
              <a:buChar char="–"/>
              <a:defRPr/>
            </a:pPr>
            <a:r>
              <a:rPr lang="en-US" altLang="zh-CN" sz="2400" dirty="0">
                <a:solidFill>
                  <a:schemeClr val="bg1"/>
                </a:solidFill>
                <a:latin typeface="Constantia" panose="02030602050306030303" pitchFamily="18" charset="0"/>
                <a:ea typeface="宋体" panose="02010600030101010101" pitchFamily="2" charset="-122"/>
              </a:rPr>
              <a:t>Get the center point of each cluster</a:t>
            </a:r>
          </a:p>
          <a:p>
            <a:pPr marL="742950" lvl="1" indent="-285750">
              <a:spcBef>
                <a:spcPct val="20000"/>
              </a:spcBef>
              <a:buFont typeface="Arial" pitchFamily="34" charset="0"/>
              <a:buChar char="–"/>
              <a:defRPr/>
            </a:pPr>
            <a:endParaRPr lang="en-US" altLang="zh-CN" sz="2400" dirty="0">
              <a:solidFill>
                <a:schemeClr val="bg1"/>
              </a:solidFill>
              <a:ea typeface="宋体" panose="02010600030101010101" pitchFamily="2" charset="-122"/>
            </a:endParaRPr>
          </a:p>
          <a:p>
            <a:pPr marL="742950" lvl="1" indent="-285750">
              <a:spcBef>
                <a:spcPct val="20000"/>
              </a:spcBef>
              <a:buFont typeface="Arial" pitchFamily="34" charset="0"/>
              <a:buChar char="–"/>
              <a:defRPr/>
            </a:pPr>
            <a:r>
              <a:rPr lang="en-US" altLang="zh-CN" sz="2400" dirty="0">
                <a:solidFill>
                  <a:schemeClr val="bg1"/>
                </a:solidFill>
                <a:latin typeface="Constantia" panose="02030602050306030303" pitchFamily="18" charset="0"/>
                <a:ea typeface="宋体" panose="02010600030101010101" pitchFamily="2" charset="-122"/>
              </a:rPr>
              <a:t>Built in Spark </a:t>
            </a:r>
            <a:r>
              <a:rPr lang="en-US" altLang="zh-CN" sz="2400" dirty="0" err="1">
                <a:solidFill>
                  <a:schemeClr val="bg1"/>
                </a:solidFill>
                <a:latin typeface="Constantia" panose="02030602050306030303" pitchFamily="18" charset="0"/>
                <a:ea typeface="宋体" panose="02010600030101010101" pitchFamily="2" charset="-122"/>
              </a:rPr>
              <a:t>MLlib</a:t>
            </a:r>
            <a:endParaRPr lang="en-US" altLang="zh-CN" sz="2400" dirty="0">
              <a:solidFill>
                <a:schemeClr val="bg1"/>
              </a:solidFill>
              <a:latin typeface="Constantia" panose="02030602050306030303" pitchFamily="18" charset="0"/>
              <a:ea typeface="宋体" panose="02010600030101010101" pitchFamily="2" charset="-122"/>
            </a:endParaRPr>
          </a:p>
          <a:p>
            <a:endParaRPr kumimoji="1" lang="zh-CN" altLang="en-US" dirty="0">
              <a:solidFill>
                <a:schemeClr val="bg1"/>
              </a:solidFill>
            </a:endParaRPr>
          </a:p>
        </p:txBody>
      </p:sp>
    </p:spTree>
    <p:extLst>
      <p:ext uri="{BB962C8B-B14F-4D97-AF65-F5344CB8AC3E}">
        <p14:creationId xmlns:p14="http://schemas.microsoft.com/office/powerpoint/2010/main" val="2255379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3942" y="243726"/>
            <a:ext cx="654258" cy="67986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575744" y="128276"/>
            <a:ext cx="335086" cy="331987"/>
          </a:xfrm>
          <a:prstGeom prst="rect">
            <a:avLst/>
          </a:prstGeom>
          <a:solidFill>
            <a:srgbClr val="212121">
              <a:alpha val="6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051941" y="372003"/>
            <a:ext cx="4156473" cy="523220"/>
          </a:xfrm>
          <a:prstGeom prst="rect">
            <a:avLst/>
          </a:prstGeom>
          <a:noFill/>
        </p:spPr>
        <p:txBody>
          <a:bodyPr wrap="square" rtlCol="0">
            <a:spAutoFit/>
          </a:bodyPr>
          <a:lstStyle/>
          <a:p>
            <a:r>
              <a:rPr kumimoji="1" lang="en-US" altLang="zh-CN" sz="2800" b="1" dirty="0"/>
              <a:t>K-MEANS </a:t>
            </a:r>
            <a:endParaRPr kumimoji="1" lang="zh-CN" altLang="en-US" sz="2800" b="1" dirty="0"/>
          </a:p>
        </p:txBody>
      </p:sp>
      <p:pic>
        <p:nvPicPr>
          <p:cNvPr id="7" name="图片 6"/>
          <p:cNvPicPr>
            <a:picLocks noChangeAspect="1"/>
          </p:cNvPicPr>
          <p:nvPr/>
        </p:nvPicPr>
        <p:blipFill>
          <a:blip r:embed="rId2"/>
          <a:stretch>
            <a:fillRect/>
          </a:stretch>
        </p:blipFill>
        <p:spPr>
          <a:xfrm>
            <a:off x="662408" y="1953088"/>
            <a:ext cx="7318617" cy="3390280"/>
          </a:xfrm>
          <a:prstGeom prst="rect">
            <a:avLst/>
          </a:prstGeom>
        </p:spPr>
      </p:pic>
      <p:sp>
        <p:nvSpPr>
          <p:cNvPr id="8" name="文本框 7"/>
          <p:cNvSpPr txBox="1"/>
          <p:nvPr/>
        </p:nvSpPr>
        <p:spPr>
          <a:xfrm>
            <a:off x="590115" y="1141666"/>
            <a:ext cx="4002528" cy="492443"/>
          </a:xfrm>
          <a:prstGeom prst="rect">
            <a:avLst/>
          </a:prstGeom>
          <a:noFill/>
        </p:spPr>
        <p:txBody>
          <a:bodyPr wrap="square" rtlCol="0">
            <a:spAutoFit/>
          </a:bodyPr>
          <a:lstStyle/>
          <a:p>
            <a:r>
              <a:rPr kumimoji="1" lang="en-US" altLang="zh-CN" sz="2600" dirty="0">
                <a:solidFill>
                  <a:srgbClr val="000000"/>
                </a:solidFill>
              </a:rPr>
              <a:t>HOW TO CHOOSE K?</a:t>
            </a:r>
            <a:endParaRPr kumimoji="1" lang="zh-CN" altLang="en-US" sz="2600" dirty="0">
              <a:solidFill>
                <a:srgbClr val="000000"/>
              </a:solidFill>
            </a:endParaRPr>
          </a:p>
        </p:txBody>
      </p:sp>
      <p:sp>
        <p:nvSpPr>
          <p:cNvPr id="9" name="文本框 8"/>
          <p:cNvSpPr txBox="1"/>
          <p:nvPr/>
        </p:nvSpPr>
        <p:spPr>
          <a:xfrm>
            <a:off x="7811076" y="2564022"/>
            <a:ext cx="4002528" cy="461665"/>
          </a:xfrm>
          <a:prstGeom prst="rect">
            <a:avLst/>
          </a:prstGeom>
          <a:noFill/>
        </p:spPr>
        <p:txBody>
          <a:bodyPr wrap="square" rtlCol="0">
            <a:spAutoFit/>
          </a:bodyPr>
          <a:lstStyle/>
          <a:p>
            <a:pPr marL="742950" lvl="1" indent="-285750">
              <a:spcBef>
                <a:spcPct val="20000"/>
              </a:spcBef>
              <a:buFont typeface="Arial" pitchFamily="34" charset="0"/>
              <a:buChar char="–"/>
              <a:defRPr/>
            </a:pPr>
            <a:r>
              <a:rPr lang="en-US" altLang="zh-CN" sz="2400" dirty="0">
                <a:solidFill>
                  <a:srgbClr val="000000"/>
                </a:solidFill>
                <a:latin typeface="Constantia" panose="02030602050306030303" pitchFamily="18" charset="0"/>
                <a:ea typeface="宋体" panose="02010600030101010101" pitchFamily="2" charset="-122"/>
              </a:rPr>
              <a:t>Draw </a:t>
            </a:r>
            <a:r>
              <a:rPr lang="en-US" altLang="zh-CN" sz="2400" dirty="0">
                <a:solidFill>
                  <a:srgbClr val="000000"/>
                </a:solidFill>
                <a:ea typeface="宋体" panose="02010600030101010101" pitchFamily="2" charset="-122"/>
              </a:rPr>
              <a:t>the SSE-K Diagram</a:t>
            </a:r>
          </a:p>
        </p:txBody>
      </p:sp>
      <p:sp>
        <p:nvSpPr>
          <p:cNvPr id="10" name="文本框 9"/>
          <p:cNvSpPr txBox="1"/>
          <p:nvPr/>
        </p:nvSpPr>
        <p:spPr>
          <a:xfrm>
            <a:off x="7809532" y="3537387"/>
            <a:ext cx="4002528" cy="738664"/>
          </a:xfrm>
          <a:prstGeom prst="rect">
            <a:avLst/>
          </a:prstGeom>
          <a:noFill/>
        </p:spPr>
        <p:txBody>
          <a:bodyPr wrap="square" rtlCol="0">
            <a:spAutoFit/>
          </a:bodyPr>
          <a:lstStyle/>
          <a:p>
            <a:pPr marL="742950" lvl="1" indent="-285750">
              <a:spcBef>
                <a:spcPct val="20000"/>
              </a:spcBef>
              <a:buFont typeface="Arial" pitchFamily="34" charset="0"/>
              <a:buChar char="–"/>
              <a:defRPr/>
            </a:pPr>
            <a:r>
              <a:rPr lang="en-US" altLang="zh-CN" sz="2400" dirty="0">
                <a:solidFill>
                  <a:srgbClr val="000000"/>
                </a:solidFill>
                <a:ea typeface="宋体" panose="02010600030101010101" pitchFamily="2" charset="-122"/>
              </a:rPr>
              <a:t>Chose 150 as the K</a:t>
            </a:r>
          </a:p>
          <a:p>
            <a:endParaRPr lang="en-US" altLang="zh-CN" dirty="0">
              <a:solidFill>
                <a:srgbClr val="000000"/>
              </a:solidFill>
            </a:endParaRPr>
          </a:p>
        </p:txBody>
      </p:sp>
    </p:spTree>
    <p:extLst>
      <p:ext uri="{BB962C8B-B14F-4D97-AF65-F5344CB8AC3E}">
        <p14:creationId xmlns:p14="http://schemas.microsoft.com/office/powerpoint/2010/main" val="88690604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896</TotalTime>
  <Words>704</Words>
  <Application>Microsoft Office PowerPoint</Application>
  <PresentationFormat>宽屏</PresentationFormat>
  <Paragraphs>157</Paragraphs>
  <Slides>19</Slides>
  <Notes>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19</vt:i4>
      </vt:variant>
    </vt:vector>
  </HeadingPairs>
  <TitlesOfParts>
    <vt:vector size="33" baseType="lpstr">
      <vt:lpstr>Avenir Next Regular</vt:lpstr>
      <vt:lpstr>Lantinghei TC Extralight</vt:lpstr>
      <vt:lpstr>宋体</vt:lpstr>
      <vt:lpstr>等线</vt:lpstr>
      <vt:lpstr>等线 Light</vt:lpstr>
      <vt:lpstr>Arial</vt:lpstr>
      <vt:lpstr>Arial Black</vt:lpstr>
      <vt:lpstr>Arial Rounded MT Bold</vt:lpstr>
      <vt:lpstr>Calibri</vt:lpstr>
      <vt:lpstr>Calibri Light</vt:lpstr>
      <vt:lpstr>Constantia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WangYuankai</dc:creator>
  <cp:lastModifiedBy>WangYuankai</cp:lastModifiedBy>
  <cp:revision>45</cp:revision>
  <dcterms:created xsi:type="dcterms:W3CDTF">2017-05-09T23:03:32Z</dcterms:created>
  <dcterms:modified xsi:type="dcterms:W3CDTF">2017-05-10T21:57:19Z</dcterms:modified>
</cp:coreProperties>
</file>